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16" Type="http://schemas.openxmlformats.org/officeDocument/2006/relationships/slide" Target="slides/slide1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customXml" Target="../customXml/item2.xml"/><Relationship Id="rId5" Type="http://schemas.openxmlformats.org/officeDocument/2006/relationships/tableStyles" Target="tableStyles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slide" Target="slides/slide72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customXml" Target="../customXml/item3.xml"/><Relationship Id="rId3" Type="http://schemas.openxmlformats.org/officeDocument/2006/relationships/viewProps" Target="viewProps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2" Type="http://schemas.openxmlformats.org/officeDocument/2006/relationships/theme" Target="theme/theme1.xml"/><Relationship Id="rId29" Type="http://schemas.openxmlformats.org/officeDocument/2006/relationships/slide" Target="slides/slide24.xml"/></Relationships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424176" y="4184825"/>
            <a:ext cx="5759450" cy="60325"/>
          </a:xfrm>
          <a:custGeom>
            <a:avLst/>
            <a:gdLst/>
            <a:ahLst/>
            <a:cxnLst/>
            <a:rect l="l" t="t" r="r" b="b"/>
            <a:pathLst>
              <a:path w="5759450" h="60325">
                <a:moveTo>
                  <a:pt x="5758986" y="0"/>
                </a:moveTo>
                <a:lnTo>
                  <a:pt x="0" y="0"/>
                </a:lnTo>
                <a:lnTo>
                  <a:pt x="0" y="60270"/>
                </a:lnTo>
                <a:lnTo>
                  <a:pt x="5758986" y="60270"/>
                </a:lnTo>
                <a:lnTo>
                  <a:pt x="57589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75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75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75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015675"/>
            <a:ext cx="20104100" cy="31750"/>
          </a:xfrm>
          <a:custGeom>
            <a:avLst/>
            <a:gdLst/>
            <a:ahLst/>
            <a:cxnLst/>
            <a:rect l="l" t="t" r="r" b="b"/>
            <a:pathLst>
              <a:path w="20104100" h="31750">
                <a:moveTo>
                  <a:pt x="0" y="0"/>
                </a:moveTo>
                <a:lnTo>
                  <a:pt x="0" y="31412"/>
                </a:lnTo>
                <a:lnTo>
                  <a:pt x="20104099" y="31412"/>
                </a:lnTo>
                <a:lnTo>
                  <a:pt x="20104099" y="0"/>
                </a:lnTo>
                <a:lnTo>
                  <a:pt x="0" y="0"/>
                </a:lnTo>
                <a:close/>
              </a:path>
            </a:pathLst>
          </a:custGeom>
          <a:solidFill>
            <a:srgbClr val="0546A2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55771" y="1435600"/>
            <a:ext cx="9429750" cy="1784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1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2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5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7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8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9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9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0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1.jp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2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8.jp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3.jpg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3.jpg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4.jpg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8.jpg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5.jpg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0.jpg"/></Relationships>

</file>

<file path=ppt/slides/_rels/slide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9.jpg"/><Relationship Id="rId6" Type="http://schemas.openxmlformats.org/officeDocument/2006/relationships/image" Target="../media/image10.jpg"/></Relationships>

</file>

<file path=ppt/slides/_rels/slide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5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6.jpg"/></Relationships>

</file>

<file path=ppt/slides/_rels/slide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5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7.jpg"/></Relationships>

</file>

<file path=ppt/slides/_rels/slide5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5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5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3.jpg"/></Relationships>

</file>

<file path=ppt/slides/_rels/slide5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5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6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6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6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6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6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8.jpg"/></Relationships>

</file>

<file path=ppt/slides/_rels/slide6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6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6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hyperlink" Target="http://www/" TargetMode="External"/><Relationship Id="rId6" Type="http://schemas.openxmlformats.org/officeDocument/2006/relationships/hyperlink" Target="http://www.bpb.de/shop/" TargetMode="External"/></Relationships>

</file>

<file path=ppt/slides/_rels/slide6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hyperlink" Target="http://www.uni-regensburg.de/medizin/epidemiologie-praeventivmedizin/" TargetMode="External"/></Relationships>

</file>

<file path=ppt/slides/_rels/slide6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1.jpg"/></Relationships>

</file>

<file path=ppt/slides/_rels/slide7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7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7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30.jpg"/><Relationship Id="rId6" Type="http://schemas.openxmlformats.org/officeDocument/2006/relationships/image" Target="../media/image31.jpg"/><Relationship Id="rId7" Type="http://schemas.openxmlformats.org/officeDocument/2006/relationships/image" Target="../media/image32.jpg"/><Relationship Id="rId8" Type="http://schemas.openxmlformats.org/officeDocument/2006/relationships/image" Target="../media/image33.jpg"/><Relationship Id="rId9" Type="http://schemas.openxmlformats.org/officeDocument/2006/relationships/image" Target="../media/image34.jpg"/><Relationship Id="rId10" Type="http://schemas.openxmlformats.org/officeDocument/2006/relationships/image" Target="../media/image35.jpg"/><Relationship Id="rId11" Type="http://schemas.openxmlformats.org/officeDocument/2006/relationships/image" Target="../media/image36.png"/><Relationship Id="rId12" Type="http://schemas.openxmlformats.org/officeDocument/2006/relationships/image" Target="../media/image37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1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1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1015675"/>
            <a:ext cx="20104100" cy="31750"/>
          </a:xfrm>
          <a:custGeom>
            <a:avLst/>
            <a:gdLst/>
            <a:ahLst/>
            <a:cxnLst/>
            <a:rect l="l" t="t" r="r" b="b"/>
            <a:pathLst>
              <a:path w="20104100" h="31750">
                <a:moveTo>
                  <a:pt x="0" y="0"/>
                </a:moveTo>
                <a:lnTo>
                  <a:pt x="0" y="31412"/>
                </a:lnTo>
                <a:lnTo>
                  <a:pt x="20104099" y="31412"/>
                </a:lnTo>
                <a:lnTo>
                  <a:pt x="201040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6951" y="221458"/>
            <a:ext cx="1650111" cy="607232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59"/>
            <a:ext cx="1507805" cy="607238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2317799" y="219887"/>
            <a:ext cx="1033144" cy="608965"/>
            <a:chOff x="2317799" y="219887"/>
            <a:chExt cx="1033144" cy="608965"/>
          </a:xfrm>
        </p:grpSpPr>
        <p:sp>
          <p:nvSpPr>
            <p:cNvPr id="7" name="object 7" descr=""/>
            <p:cNvSpPr/>
            <p:nvPr/>
          </p:nvSpPr>
          <p:spPr>
            <a:xfrm>
              <a:off x="2317799" y="219887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438416" y="321926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26"/>
              <a:ext cx="318285" cy="149055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2523937" y="2824888"/>
            <a:ext cx="15020925" cy="60064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Die</a:t>
            </a:r>
            <a:r>
              <a:rPr dirty="0" sz="2800" spc="-16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b="1">
                <a:solidFill>
                  <a:srgbClr val="FFFFFF"/>
                </a:solidFill>
                <a:latin typeface="Verdana"/>
                <a:cs typeface="Verdana"/>
              </a:rPr>
              <a:t>Folien</a:t>
            </a:r>
            <a:r>
              <a:rPr dirty="0" sz="2800" spc="-145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b="1">
                <a:solidFill>
                  <a:srgbClr val="FFFFFF"/>
                </a:solidFill>
                <a:latin typeface="Verdana"/>
                <a:cs typeface="Verdana"/>
              </a:rPr>
              <a:t>dieser</a:t>
            </a:r>
            <a:r>
              <a:rPr dirty="0" sz="2800" spc="-150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 b="1">
                <a:solidFill>
                  <a:srgbClr val="FFFFFF"/>
                </a:solidFill>
                <a:latin typeface="Verdana"/>
                <a:cs typeface="Verdana"/>
              </a:rPr>
              <a:t>Präsentation</a:t>
            </a:r>
            <a:r>
              <a:rPr dirty="0" sz="2800" spc="-114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sind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im</a:t>
            </a:r>
            <a:r>
              <a:rPr dirty="0" sz="2800" spc="-15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Rahmen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des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Projektes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50">
                <a:solidFill>
                  <a:srgbClr val="FFFFFF"/>
                </a:solidFill>
                <a:latin typeface="Verdana"/>
                <a:cs typeface="Verdana"/>
              </a:rPr>
              <a:t>ORIENTATE,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20">
                <a:solidFill>
                  <a:srgbClr val="FFFFFF"/>
                </a:solidFill>
                <a:latin typeface="Verdana"/>
                <a:cs typeface="Verdana"/>
              </a:rPr>
              <a:t>einer </a:t>
            </a:r>
            <a:r>
              <a:rPr dirty="0" sz="2800" spc="-30">
                <a:solidFill>
                  <a:srgbClr val="FFFFFF"/>
                </a:solidFill>
                <a:latin typeface="Verdana"/>
                <a:cs typeface="Verdana"/>
              </a:rPr>
              <a:t>Zusammenarbeit</a:t>
            </a:r>
            <a:r>
              <a:rPr dirty="0" sz="2800" spc="-1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der</a:t>
            </a:r>
            <a:r>
              <a:rPr dirty="0" sz="2800" spc="-12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HAW</a:t>
            </a:r>
            <a:r>
              <a:rPr dirty="0" sz="2800" spc="-12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Hamburg</a:t>
            </a:r>
            <a:r>
              <a:rPr dirty="0" sz="2800" spc="-12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und</a:t>
            </a:r>
            <a:r>
              <a:rPr dirty="0" sz="2800" spc="-12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PRO</a:t>
            </a:r>
            <a:r>
              <a:rPr dirty="0" sz="2800" spc="-12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RETINA</a:t>
            </a:r>
            <a:r>
              <a:rPr dirty="0" sz="2800" spc="-12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20">
                <a:solidFill>
                  <a:srgbClr val="FFFFFF"/>
                </a:solidFill>
                <a:latin typeface="Verdana"/>
                <a:cs typeface="Verdana"/>
              </a:rPr>
              <a:t>Deutschland</a:t>
            </a:r>
            <a:r>
              <a:rPr dirty="0" sz="2800" spc="-12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45">
                <a:solidFill>
                  <a:srgbClr val="FFFFFF"/>
                </a:solidFill>
                <a:latin typeface="Verdana"/>
                <a:cs typeface="Verdana"/>
              </a:rPr>
              <a:t>e.</a:t>
            </a:r>
            <a:r>
              <a:rPr dirty="0" sz="2800" spc="-56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20">
                <a:solidFill>
                  <a:srgbClr val="FFFFFF"/>
                </a:solidFill>
                <a:latin typeface="Verdana"/>
                <a:cs typeface="Verdana"/>
              </a:rPr>
              <a:t>V.,</a:t>
            </a:r>
            <a:r>
              <a:rPr dirty="0" sz="2800" spc="-12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entstanden. </a:t>
            </a:r>
            <a:r>
              <a:rPr dirty="0" sz="2800" spc="-20">
                <a:solidFill>
                  <a:srgbClr val="FFFFFF"/>
                </a:solidFill>
                <a:latin typeface="Verdana"/>
                <a:cs typeface="Verdana"/>
              </a:rPr>
              <a:t>Inhalt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dieser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Folien</a:t>
            </a:r>
            <a:r>
              <a:rPr dirty="0" sz="2800" spc="-1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ist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ein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30">
                <a:solidFill>
                  <a:srgbClr val="FFFFFF"/>
                </a:solidFill>
                <a:latin typeface="Verdana"/>
                <a:cs typeface="Verdana"/>
              </a:rPr>
              <a:t>Workshop,</a:t>
            </a:r>
            <a:r>
              <a:rPr dirty="0" sz="2800" spc="-1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der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im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Rahmen</a:t>
            </a:r>
            <a:r>
              <a:rPr dirty="0" sz="2800" spc="-1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des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Projektes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mit</a:t>
            </a:r>
            <a:r>
              <a:rPr dirty="0" sz="2800" spc="-1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Mitgliedern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von</a:t>
            </a:r>
            <a:r>
              <a:rPr dirty="0" sz="2800" spc="-1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PRO</a:t>
            </a:r>
            <a:r>
              <a:rPr dirty="0" sz="2800" spc="-16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RETINA</a:t>
            </a:r>
            <a:r>
              <a:rPr dirty="0" sz="2800" spc="-16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25">
                <a:solidFill>
                  <a:srgbClr val="FFFFFF"/>
                </a:solidFill>
                <a:latin typeface="Verdana"/>
                <a:cs typeface="Verdana"/>
              </a:rPr>
              <a:t>2023</a:t>
            </a:r>
            <a:r>
              <a:rPr dirty="0" sz="2800" spc="-15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durchgeführt</a:t>
            </a:r>
            <a:r>
              <a:rPr dirty="0" sz="2800" spc="-16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und</a:t>
            </a:r>
            <a:r>
              <a:rPr dirty="0" sz="2800" spc="-16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evaluiert</a:t>
            </a:r>
            <a:r>
              <a:rPr dirty="0" sz="2800" spc="-16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wurde.</a:t>
            </a:r>
            <a:r>
              <a:rPr dirty="0" sz="2800" spc="-15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Der</a:t>
            </a:r>
            <a:r>
              <a:rPr dirty="0" sz="2800" spc="-16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Foliensatz</a:t>
            </a:r>
            <a:r>
              <a:rPr dirty="0" sz="2800" spc="-16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steht</a:t>
            </a:r>
            <a:r>
              <a:rPr dirty="0" sz="2800" spc="-15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20">
                <a:solidFill>
                  <a:srgbClr val="FFFFFF"/>
                </a:solidFill>
                <a:latin typeface="Verdana"/>
                <a:cs typeface="Verdana"/>
              </a:rPr>
              <a:t>allen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Interessierten</a:t>
            </a:r>
            <a:r>
              <a:rPr dirty="0" sz="2800" spc="-1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zur</a:t>
            </a:r>
            <a:r>
              <a:rPr dirty="0" sz="2800" spc="-13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30">
                <a:solidFill>
                  <a:srgbClr val="FFFFFF"/>
                </a:solidFill>
                <a:latin typeface="Verdana"/>
                <a:cs typeface="Verdana"/>
              </a:rPr>
              <a:t>Verfügung,</a:t>
            </a:r>
            <a:r>
              <a:rPr dirty="0" sz="2800" spc="-13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die</a:t>
            </a:r>
            <a:r>
              <a:rPr dirty="0" sz="2800" spc="-13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sich</a:t>
            </a:r>
            <a:r>
              <a:rPr dirty="0" sz="2800" spc="-13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mit</a:t>
            </a:r>
            <a:r>
              <a:rPr dirty="0" sz="2800" spc="-13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25">
                <a:solidFill>
                  <a:srgbClr val="FFFFFF"/>
                </a:solidFill>
                <a:latin typeface="Verdana"/>
                <a:cs typeface="Verdana"/>
              </a:rPr>
              <a:t>Partizipation</a:t>
            </a:r>
            <a:r>
              <a:rPr dirty="0" sz="2800" spc="-13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in</a:t>
            </a:r>
            <a:r>
              <a:rPr dirty="0" sz="2800" spc="-13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der</a:t>
            </a:r>
            <a:r>
              <a:rPr dirty="0" sz="2800" spc="-13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Gesundheitsforschung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und</a:t>
            </a:r>
            <a:r>
              <a:rPr dirty="0" sz="2800" spc="-16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insbesondere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mit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der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Bedeutung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von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Daten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25">
                <a:solidFill>
                  <a:srgbClr val="FFFFFF"/>
                </a:solidFill>
                <a:latin typeface="Verdana"/>
                <a:cs typeface="Verdana"/>
              </a:rPr>
              <a:t>auseinandersetzen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und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25">
                <a:solidFill>
                  <a:srgbClr val="FFFFFF"/>
                </a:solidFill>
                <a:latin typeface="Verdana"/>
                <a:cs typeface="Verdana"/>
              </a:rPr>
              <a:t>ihr Verständnis</a:t>
            </a:r>
            <a:r>
              <a:rPr dirty="0" sz="2800" spc="-19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vertiefen</a:t>
            </a:r>
            <a:r>
              <a:rPr dirty="0" sz="2800" spc="-1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möchten.</a:t>
            </a:r>
            <a:r>
              <a:rPr dirty="0" sz="2800" spc="-1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25">
                <a:solidFill>
                  <a:srgbClr val="FFFFFF"/>
                </a:solidFill>
                <a:latin typeface="Verdana"/>
                <a:cs typeface="Verdana"/>
              </a:rPr>
              <a:t>Kurzum,</a:t>
            </a:r>
            <a:r>
              <a:rPr dirty="0" sz="2800" spc="-1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wir</a:t>
            </a:r>
            <a:r>
              <a:rPr dirty="0" sz="2800" spc="-1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stellen</a:t>
            </a:r>
            <a:r>
              <a:rPr dirty="0" sz="2800" spc="-1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Folien</a:t>
            </a:r>
            <a:r>
              <a:rPr dirty="0" sz="2800" spc="-1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eines</a:t>
            </a:r>
            <a:r>
              <a:rPr dirty="0" sz="2800" spc="-1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30">
                <a:solidFill>
                  <a:srgbClr val="FFFFFF"/>
                </a:solidFill>
                <a:latin typeface="Verdana"/>
                <a:cs typeface="Verdana"/>
              </a:rPr>
              <a:t>Schulungsworkshops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zur</a:t>
            </a:r>
            <a:r>
              <a:rPr dirty="0" sz="2800" spc="-13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30">
                <a:solidFill>
                  <a:srgbClr val="FFFFFF"/>
                </a:solidFill>
                <a:latin typeface="Verdana"/>
                <a:cs typeface="Verdana"/>
              </a:rPr>
              <a:t>Verfügung,</a:t>
            </a:r>
            <a:r>
              <a:rPr dirty="0" sz="2800" spc="-13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um</a:t>
            </a:r>
            <a:r>
              <a:rPr dirty="0" sz="2800" spc="-12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Bereitschaft</a:t>
            </a:r>
            <a:r>
              <a:rPr dirty="0" sz="2800" spc="-13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und</a:t>
            </a:r>
            <a:r>
              <a:rPr dirty="0" sz="2800" spc="-12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30">
                <a:solidFill>
                  <a:srgbClr val="FFFFFF"/>
                </a:solidFill>
                <a:latin typeface="Verdana"/>
                <a:cs typeface="Verdana"/>
              </a:rPr>
              <a:t>Beteiligung</a:t>
            </a:r>
            <a:r>
              <a:rPr dirty="0" sz="2800" spc="-13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von</a:t>
            </a:r>
            <a:r>
              <a:rPr dirty="0" sz="2800" spc="-12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40">
                <a:solidFill>
                  <a:srgbClr val="FFFFFF"/>
                </a:solidFill>
                <a:latin typeface="Verdana"/>
                <a:cs typeface="Verdana"/>
              </a:rPr>
              <a:t>Patient*innen</a:t>
            </a:r>
            <a:r>
              <a:rPr dirty="0" sz="2800" spc="-13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an</a:t>
            </a:r>
            <a:r>
              <a:rPr dirty="0" sz="2800" spc="-12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quantitativen Studien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zu</a:t>
            </a:r>
            <a:r>
              <a:rPr dirty="0" sz="2800" spc="-1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erhöhen.</a:t>
            </a:r>
            <a:endParaRPr sz="28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750">
              <a:latin typeface="Verdana"/>
              <a:cs typeface="Verdana"/>
            </a:endParaRPr>
          </a:p>
          <a:p>
            <a:pPr marL="12700" marR="40005">
              <a:lnSpc>
                <a:spcPct val="100000"/>
              </a:lnSpc>
              <a:spcBef>
                <a:spcPts val="5"/>
              </a:spcBef>
            </a:pP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Der</a:t>
            </a:r>
            <a:r>
              <a:rPr dirty="0" sz="2800" spc="-16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hier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zur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20">
                <a:solidFill>
                  <a:srgbClr val="FFFFFF"/>
                </a:solidFill>
                <a:latin typeface="Verdana"/>
                <a:cs typeface="Verdana"/>
              </a:rPr>
              <a:t>Verfügung</a:t>
            </a:r>
            <a:r>
              <a:rPr dirty="0" sz="2800" spc="-15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gestellte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Foliensatz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kann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35">
                <a:solidFill>
                  <a:srgbClr val="FFFFFF"/>
                </a:solidFill>
                <a:latin typeface="Verdana"/>
                <a:cs typeface="Verdana"/>
              </a:rPr>
              <a:t>individuell</a:t>
            </a:r>
            <a:r>
              <a:rPr dirty="0" sz="2800" spc="-15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an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die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Bedürfnisse</a:t>
            </a:r>
            <a:r>
              <a:rPr dirty="0" sz="2800" spc="-1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20">
                <a:solidFill>
                  <a:srgbClr val="FFFFFF"/>
                </a:solidFill>
                <a:latin typeface="Verdana"/>
                <a:cs typeface="Verdana"/>
              </a:rPr>
              <a:t>Ihres Workshops</a:t>
            </a:r>
            <a:r>
              <a:rPr dirty="0" sz="2800" spc="-1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angepasst</a:t>
            </a:r>
            <a:r>
              <a:rPr dirty="0" sz="2800" spc="-1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werden.</a:t>
            </a:r>
            <a:r>
              <a:rPr dirty="0" sz="2800" spc="-1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Sie</a:t>
            </a:r>
            <a:r>
              <a:rPr dirty="0" sz="2800" spc="-1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können</a:t>
            </a:r>
            <a:r>
              <a:rPr dirty="0" sz="2800" spc="-1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sowohl</a:t>
            </a:r>
            <a:r>
              <a:rPr dirty="0" sz="2800" spc="-1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25">
                <a:solidFill>
                  <a:srgbClr val="FFFFFF"/>
                </a:solidFill>
                <a:latin typeface="Verdana"/>
                <a:cs typeface="Verdana"/>
              </a:rPr>
              <a:t>einzelne</a:t>
            </a:r>
            <a:r>
              <a:rPr dirty="0" sz="2800" spc="-1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Folien</a:t>
            </a:r>
            <a:r>
              <a:rPr dirty="0" sz="2800" spc="-1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aus</a:t>
            </a:r>
            <a:r>
              <a:rPr dirty="0" sz="2800" spc="-1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dem</a:t>
            </a:r>
            <a:r>
              <a:rPr dirty="0" sz="2800" spc="-1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Foliensatz verwenden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als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auch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den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Foliensatz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als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Ganzes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nutzen.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Die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Logos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der</a:t>
            </a:r>
            <a:r>
              <a:rPr dirty="0" sz="2800" spc="-1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Institutionen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dürfen</a:t>
            </a:r>
            <a:r>
              <a:rPr dirty="0" sz="2800" spc="-1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entfernt</a:t>
            </a:r>
            <a:r>
              <a:rPr dirty="0" sz="2800" spc="-13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werden.</a:t>
            </a:r>
            <a:endParaRPr sz="2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10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3279119" cy="810133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145" b="1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6400" spc="-3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20" b="1">
                <a:solidFill>
                  <a:srgbClr val="0546A2"/>
                </a:solidFill>
                <a:latin typeface="Verdana"/>
                <a:cs typeface="Verdana"/>
              </a:rPr>
              <a:t>Bedeutung</a:t>
            </a:r>
            <a:r>
              <a:rPr dirty="0" sz="6400" spc="-3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04" b="1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6400" spc="-34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95" b="1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6400" spc="-3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5" b="1">
                <a:solidFill>
                  <a:srgbClr val="0546A2"/>
                </a:solidFill>
                <a:latin typeface="Verdana"/>
                <a:cs typeface="Verdana"/>
              </a:rPr>
              <a:t>IV</a:t>
            </a:r>
            <a:endParaRPr sz="6400">
              <a:latin typeface="Verdana"/>
              <a:cs typeface="Verdana"/>
            </a:endParaRPr>
          </a:p>
          <a:p>
            <a:pPr marL="923290" marR="1981835">
              <a:lnSpc>
                <a:spcPct val="100000"/>
              </a:lnSpc>
              <a:spcBef>
                <a:spcPts val="4675"/>
              </a:spcBef>
            </a:pP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3300" spc="-2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0" b="1">
                <a:solidFill>
                  <a:srgbClr val="0546A2"/>
                </a:solidFill>
                <a:latin typeface="Verdana"/>
                <a:cs typeface="Verdana"/>
              </a:rPr>
              <a:t>spielen</a:t>
            </a:r>
            <a:r>
              <a:rPr dirty="0" sz="3300" spc="-2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auch</a:t>
            </a:r>
            <a:r>
              <a:rPr dirty="0" sz="3300" spc="-2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3300" spc="-2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35" b="1">
                <a:solidFill>
                  <a:srgbClr val="0546A2"/>
                </a:solidFill>
                <a:latin typeface="Verdana"/>
                <a:cs typeface="Verdana"/>
              </a:rPr>
              <a:t>entscheidende</a:t>
            </a:r>
            <a:r>
              <a:rPr dirty="0" sz="3300" spc="-2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Rolle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3300" spc="-1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3300" spc="-1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Gesundheitsforschung:</a:t>
            </a:r>
            <a:endParaRPr sz="3300">
              <a:latin typeface="Verdana"/>
              <a:cs typeface="Verdana"/>
            </a:endParaRPr>
          </a:p>
          <a:p>
            <a:pPr marL="1876425" indent="-366395">
              <a:lnSpc>
                <a:spcPct val="100000"/>
              </a:lnSpc>
              <a:spcBef>
                <a:spcPts val="1914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Nutzung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Gesundheitsdaten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medizinischen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Fortschritt</a:t>
            </a:r>
            <a:endParaRPr sz="2450">
              <a:latin typeface="Verdana"/>
              <a:cs typeface="Verdana"/>
            </a:endParaRPr>
          </a:p>
          <a:p>
            <a:pPr lvl="1" marL="2158365" indent="-281940">
              <a:lnSpc>
                <a:spcPct val="100000"/>
              </a:lnSpc>
              <a:spcBef>
                <a:spcPts val="605"/>
              </a:spcBef>
              <a:buChar char="-"/>
              <a:tabLst>
                <a:tab pos="215836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mehr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können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Therapien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 die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spezifischen</a:t>
            </a:r>
            <a:endParaRPr sz="2450">
              <a:latin typeface="Verdana"/>
              <a:cs typeface="Verdana"/>
            </a:endParaRPr>
          </a:p>
          <a:p>
            <a:pPr marL="2159000">
              <a:lnSpc>
                <a:spcPct val="100000"/>
              </a:lnSpc>
              <a:spcBef>
                <a:spcPts val="60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Merkmale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Person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abgestimmt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werden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(personalisierte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Medizin)</a:t>
            </a:r>
            <a:endParaRPr sz="2450">
              <a:latin typeface="Verdana"/>
              <a:cs typeface="Verdana"/>
            </a:endParaRPr>
          </a:p>
          <a:p>
            <a:pPr marL="1876425" indent="-366395">
              <a:lnSpc>
                <a:spcPct val="100000"/>
              </a:lnSpc>
              <a:spcBef>
                <a:spcPts val="2090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Verbessertes</a:t>
            </a:r>
            <a:r>
              <a:rPr dirty="0" sz="24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Verständnis</a:t>
            </a:r>
            <a:r>
              <a:rPr dirty="0" sz="24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Erkrankungen</a:t>
            </a:r>
            <a:endParaRPr sz="2450">
              <a:latin typeface="Verdana"/>
              <a:cs typeface="Verdana"/>
            </a:endParaRPr>
          </a:p>
          <a:p>
            <a:pPr lvl="1" marL="2158365" marR="5080" indent="-281940">
              <a:lnSpc>
                <a:spcPts val="3540"/>
              </a:lnSpc>
              <a:spcBef>
                <a:spcPts val="220"/>
              </a:spcBef>
              <a:buChar char="-"/>
              <a:tabLst>
                <a:tab pos="215963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mehr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können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Faktoren,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Entwicklung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Verlauf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einer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Krankheit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beeinflussen,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analysiert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berücksichtigt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werden</a:t>
            </a:r>
            <a:endParaRPr sz="2450">
              <a:latin typeface="Verdana"/>
              <a:cs typeface="Verdana"/>
            </a:endParaRPr>
          </a:p>
          <a:p>
            <a:pPr marL="1877060" indent="-366395">
              <a:lnSpc>
                <a:spcPct val="100000"/>
              </a:lnSpc>
              <a:spcBef>
                <a:spcPts val="1880"/>
              </a:spcBef>
              <a:buChar char="•"/>
              <a:tabLst>
                <a:tab pos="187706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Verbesserte</a:t>
            </a:r>
            <a:r>
              <a:rPr dirty="0" sz="24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Gesundheitsversorgung</a:t>
            </a:r>
            <a:r>
              <a:rPr dirty="0" sz="2450" spc="-10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(BMBF,</a:t>
            </a:r>
            <a:r>
              <a:rPr dirty="0" sz="1900" spc="-7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2020)</a:t>
            </a:r>
            <a:endParaRPr sz="1900">
              <a:latin typeface="Verdana"/>
              <a:cs typeface="Verdana"/>
            </a:endParaRPr>
          </a:p>
          <a:p>
            <a:pPr lvl="1" marL="2157730" marR="426720" indent="-281940">
              <a:lnSpc>
                <a:spcPct val="120600"/>
              </a:lnSpc>
              <a:buChar char="-"/>
              <a:tabLst>
                <a:tab pos="215900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mehr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kann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besser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verstanden werden, wie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sich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die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persönlichen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Umstände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Person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ihre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Behandlung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ihren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Gesundheitszustand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auswirken.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Ergebnis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individuell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angepasste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Gesundheitsversorgung.</a:t>
            </a:r>
            <a:endParaRPr sz="2450">
              <a:latin typeface="Verdana"/>
              <a:cs typeface="Verdana"/>
            </a:endParaRPr>
          </a:p>
        </p:txBody>
      </p:sp>
      <p:pic>
        <p:nvPicPr>
          <p:cNvPr id="13" name="object 13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533588" y="3423979"/>
            <a:ext cx="3769518" cy="3853285"/>
          </a:xfrm>
          <a:prstGeom prst="rect">
            <a:avLst/>
          </a:prstGeom>
        </p:spPr>
      </p:pic>
      <p:sp>
        <p:nvSpPr>
          <p:cNvPr id="14" name="object 14" descr=""/>
          <p:cNvSpPr txBox="1"/>
          <p:nvPr/>
        </p:nvSpPr>
        <p:spPr>
          <a:xfrm>
            <a:off x="14259117" y="7354477"/>
            <a:ext cx="418401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(Image</a:t>
            </a:r>
            <a:r>
              <a:rPr dirty="0" sz="1900" spc="-1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by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45" i="1">
                <a:solidFill>
                  <a:srgbClr val="0546A2"/>
                </a:solidFill>
                <a:latin typeface="Verdana"/>
                <a:cs typeface="Verdana"/>
              </a:rPr>
              <a:t>macrovector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on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Freepik)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11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704914"/>
            <a:ext cx="18514060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750" spc="-190" b="1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4750" spc="-2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65" b="1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4750" spc="-3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25" b="1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4750" spc="-28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b="1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4750" spc="-3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65" b="1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4750" spc="-2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60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4750" spc="-204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4750" spc="-160" b="1">
                <a:solidFill>
                  <a:srgbClr val="0546A2"/>
                </a:solidFill>
                <a:latin typeface="Verdana"/>
                <a:cs typeface="Verdana"/>
              </a:rPr>
              <a:t>te</a:t>
            </a:r>
            <a:r>
              <a:rPr dirty="0" sz="4750" spc="-285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4750" spc="-5" b="1">
                <a:solidFill>
                  <a:srgbClr val="0546A2"/>
                </a:solidFill>
                <a:latin typeface="Verdana"/>
                <a:cs typeface="Verdana"/>
              </a:rPr>
              <a:t>:</a:t>
            </a:r>
            <a:r>
              <a:rPr dirty="0" sz="4750" spc="-18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80" b="1">
                <a:solidFill>
                  <a:srgbClr val="0546A2"/>
                </a:solidFill>
                <a:latin typeface="Verdana"/>
                <a:cs typeface="Verdana"/>
              </a:rPr>
              <a:t>Beteiligungsmöglichkeiten</a:t>
            </a:r>
            <a:r>
              <a:rPr dirty="0" sz="4750" spc="-229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5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589345" y="3184543"/>
            <a:ext cx="12945745" cy="3654425"/>
          </a:xfrm>
          <a:prstGeom prst="rect">
            <a:avLst/>
          </a:prstGeom>
        </p:spPr>
        <p:txBody>
          <a:bodyPr wrap="square" lIns="0" tIns="2330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835"/>
              </a:spcBef>
            </a:pP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Warum</a:t>
            </a:r>
            <a:r>
              <a:rPr dirty="0" sz="2450" spc="-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2450" spc="-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10" b="1">
                <a:solidFill>
                  <a:srgbClr val="0546A2"/>
                </a:solidFill>
                <a:latin typeface="Verdana"/>
                <a:cs typeface="Verdana"/>
              </a:rPr>
              <a:t> Einfluss-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Nehmen</a:t>
            </a:r>
            <a:r>
              <a:rPr dirty="0" sz="2450" spc="-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Patienten</a:t>
            </a:r>
            <a:r>
              <a:rPr dirty="0" sz="2450" spc="-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Patientinnen</a:t>
            </a:r>
            <a:r>
              <a:rPr dirty="0" sz="2450" spc="-10" b="1">
                <a:solidFill>
                  <a:srgbClr val="0546A2"/>
                </a:solidFill>
                <a:latin typeface="Verdana"/>
                <a:cs typeface="Verdana"/>
              </a:rPr>
              <a:t> wichtig?</a:t>
            </a:r>
            <a:endParaRPr sz="2450">
              <a:latin typeface="Verdana"/>
              <a:cs typeface="Verdana"/>
            </a:endParaRPr>
          </a:p>
          <a:p>
            <a:pPr marL="12700" marR="564515">
              <a:lnSpc>
                <a:spcPct val="120600"/>
              </a:lnSpc>
              <a:spcBef>
                <a:spcPts val="114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Forschende ist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es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wichtig,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 persönlichen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Geschichten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Patient*innen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kennen.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Dadurch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verstehen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besser,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funktioniert,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und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können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ihre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verbessern.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(Arnold</a:t>
            </a: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et</a:t>
            </a:r>
            <a:r>
              <a:rPr dirty="0" sz="1900" spc="-3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al.,</a:t>
            </a:r>
            <a:r>
              <a:rPr dirty="0" sz="1900" spc="-3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2022)</a:t>
            </a:r>
            <a:endParaRPr sz="1900">
              <a:latin typeface="Verdana"/>
              <a:cs typeface="Verdana"/>
            </a:endParaRPr>
          </a:p>
          <a:p>
            <a:pPr algn="just" marL="965200" marR="1139825" indent="-367030">
              <a:lnSpc>
                <a:spcPct val="120600"/>
              </a:lnSpc>
              <a:spcBef>
                <a:spcPts val="148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</a:t>
            </a:r>
            <a:r>
              <a:rPr dirty="0" sz="2450" spc="4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Beispiel: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immer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richtig,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Krankheit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„heilen”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wollen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oder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wäre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verbesserte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Lebensqualität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auch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schon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wertvolles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Ziel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eines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Forschungsprojektes?</a:t>
            </a:r>
            <a:endParaRPr sz="2450">
              <a:latin typeface="Verdana"/>
              <a:cs typeface="Verdana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722064" y="3464914"/>
            <a:ext cx="4418423" cy="3556580"/>
          </a:xfrm>
          <a:prstGeom prst="rect">
            <a:avLst/>
          </a:prstGeom>
        </p:spPr>
      </p:pic>
      <p:grpSp>
        <p:nvGrpSpPr>
          <p:cNvPr id="15" name="object 15" descr=""/>
          <p:cNvGrpSpPr/>
          <p:nvPr/>
        </p:nvGrpSpPr>
        <p:grpSpPr>
          <a:xfrm>
            <a:off x="2554895" y="7296404"/>
            <a:ext cx="356235" cy="106045"/>
            <a:chOff x="2554895" y="7296404"/>
            <a:chExt cx="356235" cy="106045"/>
          </a:xfrm>
        </p:grpSpPr>
        <p:sp>
          <p:nvSpPr>
            <p:cNvPr id="16" name="object 16" descr=""/>
            <p:cNvSpPr/>
            <p:nvPr/>
          </p:nvSpPr>
          <p:spPr>
            <a:xfrm>
              <a:off x="2554895" y="7349334"/>
              <a:ext cx="268605" cy="0"/>
            </a:xfrm>
            <a:custGeom>
              <a:avLst/>
              <a:gdLst/>
              <a:ahLst/>
              <a:cxnLst/>
              <a:rect l="l" t="t" r="r" b="b"/>
              <a:pathLst>
                <a:path w="268605" h="0">
                  <a:moveTo>
                    <a:pt x="0" y="0"/>
                  </a:moveTo>
                  <a:lnTo>
                    <a:pt x="268190" y="0"/>
                  </a:lnTo>
                </a:path>
              </a:pathLst>
            </a:custGeom>
            <a:ln w="31412">
              <a:solidFill>
                <a:srgbClr val="0546A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765486" y="7296404"/>
              <a:ext cx="145415" cy="106045"/>
            </a:xfrm>
            <a:custGeom>
              <a:avLst/>
              <a:gdLst/>
              <a:ahLst/>
              <a:cxnLst/>
              <a:rect l="l" t="t" r="r" b="b"/>
              <a:pathLst>
                <a:path w="145414" h="106045">
                  <a:moveTo>
                    <a:pt x="0" y="0"/>
                  </a:moveTo>
                  <a:lnTo>
                    <a:pt x="0" y="105860"/>
                  </a:lnTo>
                  <a:lnTo>
                    <a:pt x="145419" y="529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46A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3149507" y="7075456"/>
            <a:ext cx="6471285" cy="4025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Unterschiedliche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Quellen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Erkenntnis: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175715" y="7714074"/>
            <a:ext cx="7705090" cy="104140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79095" indent="-366395">
              <a:lnSpc>
                <a:spcPct val="100000"/>
              </a:lnSpc>
              <a:spcBef>
                <a:spcPts val="120"/>
              </a:spcBef>
              <a:buChar char="-"/>
              <a:tabLst>
                <a:tab pos="37909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Wissenschaft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Erfahrung</a:t>
            </a:r>
            <a:endParaRPr sz="2450">
              <a:latin typeface="Verdana"/>
              <a:cs typeface="Verdana"/>
            </a:endParaRPr>
          </a:p>
          <a:p>
            <a:pPr marL="264795" indent="-252095">
              <a:lnSpc>
                <a:spcPct val="100000"/>
              </a:lnSpc>
              <a:spcBef>
                <a:spcPts val="2090"/>
              </a:spcBef>
              <a:buChar char="-"/>
              <a:tabLst>
                <a:tab pos="26479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Betroffenheit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wird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Expertise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(Schicktanz,</a:t>
            </a:r>
            <a:r>
              <a:rPr dirty="0" sz="1900" spc="-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2029)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4709460" y="7229273"/>
            <a:ext cx="366458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(Image</a:t>
            </a:r>
            <a:r>
              <a:rPr dirty="0" sz="1900" spc="-1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by</a:t>
            </a:r>
            <a:r>
              <a:rPr dirty="0" sz="1900" spc="-1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storyset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on</a:t>
            </a:r>
            <a:r>
              <a:rPr dirty="0" sz="1900" spc="-1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Freepik)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12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704914"/>
            <a:ext cx="18817590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18472785" algn="l"/>
              </a:tabLst>
            </a:pPr>
            <a:r>
              <a:rPr dirty="0" sz="4750" spc="-190" b="1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4750" spc="-2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65" b="1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4750" spc="-3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25" b="1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4750" spc="-28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b="1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4750" spc="-4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65" b="1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4750" spc="-28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60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4750" spc="-204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4750" spc="-160" b="1">
                <a:solidFill>
                  <a:srgbClr val="0546A2"/>
                </a:solidFill>
                <a:latin typeface="Verdana"/>
                <a:cs typeface="Verdana"/>
              </a:rPr>
              <a:t>te</a:t>
            </a:r>
            <a:r>
              <a:rPr dirty="0" sz="4750" spc="-285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4750" spc="-5" b="1">
                <a:solidFill>
                  <a:srgbClr val="0546A2"/>
                </a:solidFill>
                <a:latin typeface="Verdana"/>
                <a:cs typeface="Verdana"/>
              </a:rPr>
              <a:t>:</a:t>
            </a:r>
            <a:r>
              <a:rPr dirty="0" sz="4750" spc="-18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0" b="1">
                <a:solidFill>
                  <a:srgbClr val="0546A2"/>
                </a:solidFill>
                <a:latin typeface="Verdana"/>
                <a:cs typeface="Verdana"/>
              </a:rPr>
              <a:t>Beteiligungsmöglichkeiten</a:t>
            </a:r>
            <a:r>
              <a:rPr dirty="0" sz="475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4750" spc="-5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endParaRPr sz="4750">
              <a:latin typeface="Verdana"/>
              <a:cs typeface="Verdana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1607412" y="4684818"/>
            <a:ext cx="356235" cy="106045"/>
            <a:chOff x="1607412" y="4684818"/>
            <a:chExt cx="356235" cy="106045"/>
          </a:xfrm>
        </p:grpSpPr>
        <p:sp>
          <p:nvSpPr>
            <p:cNvPr id="14" name="object 14" descr=""/>
            <p:cNvSpPr/>
            <p:nvPr/>
          </p:nvSpPr>
          <p:spPr>
            <a:xfrm>
              <a:off x="1607412" y="4737749"/>
              <a:ext cx="268605" cy="0"/>
            </a:xfrm>
            <a:custGeom>
              <a:avLst/>
              <a:gdLst/>
              <a:ahLst/>
              <a:cxnLst/>
              <a:rect l="l" t="t" r="r" b="b"/>
              <a:pathLst>
                <a:path w="268605" h="0">
                  <a:moveTo>
                    <a:pt x="0" y="0"/>
                  </a:moveTo>
                  <a:lnTo>
                    <a:pt x="268190" y="0"/>
                  </a:lnTo>
                </a:path>
              </a:pathLst>
            </a:custGeom>
            <a:ln w="31412">
              <a:solidFill>
                <a:srgbClr val="0546A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818003" y="4684818"/>
              <a:ext cx="145415" cy="106045"/>
            </a:xfrm>
            <a:custGeom>
              <a:avLst/>
              <a:gdLst/>
              <a:ahLst/>
              <a:cxnLst/>
              <a:rect l="l" t="t" r="r" b="b"/>
              <a:pathLst>
                <a:path w="145414" h="106045">
                  <a:moveTo>
                    <a:pt x="0" y="0"/>
                  </a:moveTo>
                  <a:lnTo>
                    <a:pt x="0" y="105860"/>
                  </a:lnTo>
                  <a:lnTo>
                    <a:pt x="145419" y="529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46A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1594712" y="3301684"/>
            <a:ext cx="12344400" cy="37426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20600"/>
              </a:lnSpc>
              <a:spcBef>
                <a:spcPts val="9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partizipativen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Gesundheitsforschung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werden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wissenschaftliches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Wissen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Wissen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aus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Erfahrung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als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gleichwertig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betrachtet</a:t>
            </a:r>
            <a:endParaRPr sz="2450">
              <a:latin typeface="Verdana"/>
              <a:cs typeface="Verdana"/>
            </a:endParaRPr>
          </a:p>
          <a:p>
            <a:pPr marL="598805">
              <a:lnSpc>
                <a:spcPct val="100000"/>
              </a:lnSpc>
              <a:spcBef>
                <a:spcPts val="209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Damit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nehmen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Patient*innen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zentrale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Rolle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ein</a:t>
            </a:r>
            <a:endParaRPr sz="2450">
              <a:latin typeface="Verdana"/>
              <a:cs typeface="Verdana"/>
            </a:endParaRPr>
          </a:p>
          <a:p>
            <a:pPr marL="1247775" marR="2976880" indent="-283210">
              <a:lnSpc>
                <a:spcPct val="120600"/>
              </a:lnSpc>
              <a:spcBef>
                <a:spcPts val="1480"/>
              </a:spcBef>
              <a:buChar char="•"/>
              <a:tabLst>
                <a:tab pos="124777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Gemeinsame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Gestaltung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Forschungsprozesses: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Patient*innen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sind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Ko-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Forschende</a:t>
            </a:r>
            <a:endParaRPr sz="2450">
              <a:latin typeface="Verdana"/>
              <a:cs typeface="Verdana"/>
            </a:endParaRPr>
          </a:p>
          <a:p>
            <a:pPr marL="1247775" marR="116839" indent="-283210">
              <a:lnSpc>
                <a:spcPct val="120700"/>
              </a:lnSpc>
              <a:spcBef>
                <a:spcPts val="1480"/>
              </a:spcBef>
              <a:buChar char="•"/>
              <a:tabLst>
                <a:tab pos="124777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Forschungsergebnisse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sollen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Bedeutung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Leben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die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Betroffenen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haben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(Behrisch</a:t>
            </a: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900" spc="-3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Wright,</a:t>
            </a:r>
            <a:r>
              <a:rPr dirty="0" sz="1900" spc="-3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2018;</a:t>
            </a: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Unger,</a:t>
            </a: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2014)</a:t>
            </a:r>
            <a:endParaRPr sz="1900">
              <a:latin typeface="Verdana"/>
              <a:cs typeface="Verdana"/>
            </a:endParaRPr>
          </a:p>
        </p:txBody>
      </p:sp>
      <p:pic>
        <p:nvPicPr>
          <p:cNvPr id="17" name="object 1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722064" y="3461507"/>
            <a:ext cx="4418420" cy="3556574"/>
          </a:xfrm>
          <a:prstGeom prst="rect">
            <a:avLst/>
          </a:prstGeom>
        </p:spPr>
      </p:pic>
      <p:sp>
        <p:nvSpPr>
          <p:cNvPr id="18" name="object 18" descr=""/>
          <p:cNvSpPr txBox="1"/>
          <p:nvPr/>
        </p:nvSpPr>
        <p:spPr>
          <a:xfrm>
            <a:off x="1589345" y="7319619"/>
            <a:ext cx="11704320" cy="20148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613410">
              <a:lnSpc>
                <a:spcPct val="120600"/>
              </a:lnSpc>
              <a:spcBef>
                <a:spcPts val="9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Schlussfolgerung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I: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Patient*innen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werden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als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befähigt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angesehen,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die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</a:t>
            </a:r>
            <a:r>
              <a:rPr dirty="0" sz="2450" spc="-10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mitzugestalten</a:t>
            </a:r>
            <a:endParaRPr sz="2450">
              <a:latin typeface="Verdana"/>
              <a:cs typeface="Verdana"/>
            </a:endParaRPr>
          </a:p>
          <a:p>
            <a:pPr marL="12700" marR="5080">
              <a:lnSpc>
                <a:spcPct val="120600"/>
              </a:lnSpc>
              <a:spcBef>
                <a:spcPts val="148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Schlussfolgerung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II: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Selbstbestimmte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Einflussnahme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Faktoren,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ihr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Wohlbefinden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beeinflussen,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führt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Empowerment</a:t>
            </a:r>
            <a:r>
              <a:rPr dirty="0" sz="24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(Behrisch</a:t>
            </a:r>
            <a:r>
              <a:rPr dirty="0" sz="1900" spc="-4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Wright,</a:t>
            </a:r>
            <a:r>
              <a:rPr dirty="0" sz="1900" spc="-3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2018)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4709471" y="7225832"/>
            <a:ext cx="366458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(Image</a:t>
            </a:r>
            <a:r>
              <a:rPr dirty="0" sz="1900" spc="-1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by</a:t>
            </a:r>
            <a:r>
              <a:rPr dirty="0" sz="1900" spc="-1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storyset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on</a:t>
            </a:r>
            <a:r>
              <a:rPr dirty="0" sz="1900" spc="-1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Freepik)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20" name="object 20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13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3163550" cy="261937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490" b="1">
                <a:solidFill>
                  <a:srgbClr val="0546A2"/>
                </a:solidFill>
                <a:latin typeface="Verdana"/>
                <a:cs typeface="Verdana"/>
              </a:rPr>
              <a:t>W</a:t>
            </a: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6400" spc="15" b="1">
                <a:solidFill>
                  <a:srgbClr val="0546A2"/>
                </a:solidFill>
                <a:latin typeface="Verdana"/>
                <a:cs typeface="Verdana"/>
              </a:rPr>
              <a:t>s</a:t>
            </a:r>
            <a:r>
              <a:rPr dirty="0" sz="6400" spc="-3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90" b="1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6400" spc="-4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395" b="1">
                <a:solidFill>
                  <a:srgbClr val="0546A2"/>
                </a:solidFill>
                <a:latin typeface="Verdana"/>
                <a:cs typeface="Verdana"/>
              </a:rPr>
              <a:t>P</a:t>
            </a:r>
            <a:r>
              <a:rPr dirty="0" sz="6400" spc="-335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6400" spc="-90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spc="-29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275" b="1">
                <a:solidFill>
                  <a:srgbClr val="0546A2"/>
                </a:solidFill>
                <a:latin typeface="Verdana"/>
                <a:cs typeface="Verdana"/>
              </a:rPr>
              <a:t>z</a:t>
            </a:r>
            <a:r>
              <a:rPr dirty="0" sz="6400" spc="-34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290" b="1">
                <a:solidFill>
                  <a:srgbClr val="0546A2"/>
                </a:solidFill>
                <a:latin typeface="Verdana"/>
                <a:cs typeface="Verdana"/>
              </a:rPr>
              <a:t>p</a:t>
            </a:r>
            <a:r>
              <a:rPr dirty="0" sz="6400" spc="-310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spc="-305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295" b="1">
                <a:solidFill>
                  <a:srgbClr val="0546A2"/>
                </a:solidFill>
                <a:latin typeface="Verdana"/>
                <a:cs typeface="Verdana"/>
              </a:rPr>
              <a:t>o</a:t>
            </a:r>
            <a:r>
              <a:rPr dirty="0" sz="6400" spc="-630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6400" spc="-10" b="1">
                <a:solidFill>
                  <a:srgbClr val="0546A2"/>
                </a:solidFill>
                <a:latin typeface="Verdana"/>
                <a:cs typeface="Verdana"/>
              </a:rPr>
              <a:t>?</a:t>
            </a:r>
            <a:endParaRPr sz="6400">
              <a:latin typeface="Verdana"/>
              <a:cs typeface="Verdana"/>
            </a:endParaRPr>
          </a:p>
          <a:p>
            <a:pPr marL="923290" marR="5080">
              <a:lnSpc>
                <a:spcPct val="100000"/>
              </a:lnSpc>
              <a:spcBef>
                <a:spcPts val="4790"/>
              </a:spcBef>
            </a:pP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Was</a:t>
            </a:r>
            <a:r>
              <a:rPr dirty="0" sz="3300" spc="-2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bedeutet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60" b="1">
                <a:solidFill>
                  <a:srgbClr val="0546A2"/>
                </a:solidFill>
                <a:latin typeface="Verdana"/>
                <a:cs typeface="Verdana"/>
              </a:rPr>
              <a:t>Partizipation/</a:t>
            </a:r>
            <a:r>
              <a:rPr dirty="0" sz="3300" spc="-2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80" b="1">
                <a:solidFill>
                  <a:srgbClr val="0546A2"/>
                </a:solidFill>
                <a:latin typeface="Verdana"/>
                <a:cs typeface="Verdana"/>
              </a:rPr>
              <a:t>Teilhabe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aus</a:t>
            </a:r>
            <a:r>
              <a:rPr dirty="0" sz="3300" spc="-2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Ihrer</a:t>
            </a:r>
            <a:r>
              <a:rPr dirty="0" sz="3300" spc="-2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Sicht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als</a:t>
            </a:r>
            <a:r>
              <a:rPr dirty="0" sz="3300" spc="-15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75" b="1">
                <a:solidFill>
                  <a:srgbClr val="0546A2"/>
                </a:solidFill>
                <a:latin typeface="Verdana"/>
                <a:cs typeface="Verdana"/>
              </a:rPr>
              <a:t>Betroffene*r/</a:t>
            </a:r>
            <a:r>
              <a:rPr dirty="0" sz="3300" spc="-15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Patient*in?</a:t>
            </a:r>
            <a:endParaRPr sz="33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589345" y="4640231"/>
            <a:ext cx="11101705" cy="9258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98805" marR="5080" indent="-586740">
              <a:lnSpc>
                <a:spcPct val="120600"/>
              </a:lnSpc>
              <a:spcBef>
                <a:spcPts val="95"/>
              </a:spcBef>
              <a:tabLst>
                <a:tab pos="598805" algn="l"/>
              </a:tabLst>
            </a:pP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o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	Auf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dieser Folie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können die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Beiträge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 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Workshop-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Teilnehmenden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gesammelt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werden</a:t>
            </a:r>
            <a:endParaRPr sz="2450">
              <a:latin typeface="Verdana"/>
              <a:cs typeface="Verdana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245582" y="4764081"/>
            <a:ext cx="4606315" cy="4071268"/>
          </a:xfrm>
          <a:prstGeom prst="rect">
            <a:avLst/>
          </a:prstGeom>
        </p:spPr>
      </p:pic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14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0794365" cy="217551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490" b="1">
                <a:solidFill>
                  <a:srgbClr val="0546A2"/>
                </a:solidFill>
                <a:latin typeface="Verdana"/>
                <a:cs typeface="Verdana"/>
              </a:rPr>
              <a:t>W</a:t>
            </a: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6400" spc="15" b="1">
                <a:solidFill>
                  <a:srgbClr val="0546A2"/>
                </a:solidFill>
                <a:latin typeface="Verdana"/>
                <a:cs typeface="Verdana"/>
              </a:rPr>
              <a:t>s</a:t>
            </a:r>
            <a:r>
              <a:rPr dirty="0" sz="6400" spc="-3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90" b="1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6400" spc="-4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395" b="1">
                <a:solidFill>
                  <a:srgbClr val="0546A2"/>
                </a:solidFill>
                <a:latin typeface="Verdana"/>
                <a:cs typeface="Verdana"/>
              </a:rPr>
              <a:t>P</a:t>
            </a:r>
            <a:r>
              <a:rPr dirty="0" sz="6400" spc="-335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6400" spc="-90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spc="-29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275" b="1">
                <a:solidFill>
                  <a:srgbClr val="0546A2"/>
                </a:solidFill>
                <a:latin typeface="Verdana"/>
                <a:cs typeface="Verdana"/>
              </a:rPr>
              <a:t>z</a:t>
            </a:r>
            <a:r>
              <a:rPr dirty="0" sz="6400" spc="-34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290" b="1">
                <a:solidFill>
                  <a:srgbClr val="0546A2"/>
                </a:solidFill>
                <a:latin typeface="Verdana"/>
                <a:cs typeface="Verdana"/>
              </a:rPr>
              <a:t>p</a:t>
            </a:r>
            <a:r>
              <a:rPr dirty="0" sz="6400" spc="-310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spc="-305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295" b="1">
                <a:solidFill>
                  <a:srgbClr val="0546A2"/>
                </a:solidFill>
                <a:latin typeface="Verdana"/>
                <a:cs typeface="Verdana"/>
              </a:rPr>
              <a:t>o</a:t>
            </a:r>
            <a:r>
              <a:rPr dirty="0" sz="6400" spc="-630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6400" spc="-10" b="1">
                <a:solidFill>
                  <a:srgbClr val="0546A2"/>
                </a:solidFill>
                <a:latin typeface="Verdana"/>
                <a:cs typeface="Verdana"/>
              </a:rPr>
              <a:t>?</a:t>
            </a:r>
            <a:endParaRPr sz="6400">
              <a:latin typeface="Verdana"/>
              <a:cs typeface="Verdana"/>
            </a:endParaRPr>
          </a:p>
          <a:p>
            <a:pPr marL="923290">
              <a:lnSpc>
                <a:spcPct val="100000"/>
              </a:lnSpc>
              <a:spcBef>
                <a:spcPts val="5255"/>
              </a:spcBef>
            </a:pPr>
            <a:r>
              <a:rPr dirty="0" sz="3300" spc="-45" b="1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r>
              <a:rPr dirty="0" sz="3300" spc="-18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oder</a:t>
            </a:r>
            <a:r>
              <a:rPr dirty="0" sz="3300" spc="-1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auch</a:t>
            </a:r>
            <a:r>
              <a:rPr dirty="0" sz="3300" spc="-18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80" b="1">
                <a:solidFill>
                  <a:srgbClr val="0546A2"/>
                </a:solidFill>
                <a:latin typeface="Verdana"/>
                <a:cs typeface="Verdana"/>
              </a:rPr>
              <a:t>Teilhabe</a:t>
            </a:r>
            <a:r>
              <a:rPr dirty="0" sz="3300" spc="-1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bedeutet:</a:t>
            </a:r>
            <a:endParaRPr sz="33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788292" y="4440690"/>
            <a:ext cx="10288905" cy="411924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598805" indent="-586105">
              <a:lnSpc>
                <a:spcPct val="100000"/>
              </a:lnSpc>
              <a:spcBef>
                <a:spcPts val="120"/>
              </a:spcBef>
              <a:buChar char="o"/>
              <a:tabLst>
                <a:tab pos="598805" algn="l"/>
              </a:tabLst>
            </a:pP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Teil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etwas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sein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oder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etwas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beteiligt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sein</a:t>
            </a:r>
            <a:endParaRPr sz="2450">
              <a:latin typeface="Verdana"/>
              <a:cs typeface="Verdana"/>
            </a:endParaRPr>
          </a:p>
          <a:p>
            <a:pPr marL="598805" marR="191135" indent="-586740">
              <a:lnSpc>
                <a:spcPct val="120600"/>
              </a:lnSpc>
              <a:spcBef>
                <a:spcPts val="1485"/>
              </a:spcBef>
              <a:buChar char="o"/>
              <a:tabLst>
                <a:tab pos="59880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Dies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geht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über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„einfache”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Teilnahme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hinaus;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zum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Beispiel: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Medizinische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Verfügung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stellen.</a:t>
            </a:r>
            <a:endParaRPr sz="2450">
              <a:latin typeface="Verdana"/>
              <a:cs typeface="Verdana"/>
            </a:endParaRPr>
          </a:p>
          <a:p>
            <a:pPr marL="598805" marR="343535" indent="-586740">
              <a:lnSpc>
                <a:spcPct val="120600"/>
              </a:lnSpc>
              <a:spcBef>
                <a:spcPts val="1485"/>
              </a:spcBef>
              <a:buChar char="o"/>
              <a:tabLst>
                <a:tab pos="59880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Hier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gemeint: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Mitwirkung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Mitbestimmung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durch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die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Teilhabe</a:t>
            </a:r>
            <a:r>
              <a:rPr dirty="0" sz="2450" spc="-10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an</a:t>
            </a:r>
            <a:r>
              <a:rPr dirty="0" sz="24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Entscheidungen</a:t>
            </a:r>
            <a:endParaRPr sz="2450">
              <a:latin typeface="Verdana"/>
              <a:cs typeface="Verdana"/>
            </a:endParaRPr>
          </a:p>
          <a:p>
            <a:pPr marL="598805" marR="5080" indent="-586740">
              <a:lnSpc>
                <a:spcPct val="120600"/>
              </a:lnSpc>
              <a:spcBef>
                <a:spcPts val="1480"/>
              </a:spcBef>
              <a:buChar char="o"/>
              <a:tabLst>
                <a:tab pos="59880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Dabei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bei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Teilhabe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große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Ganze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wichtig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und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niemals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nur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separaten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Teile: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Teilhabe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findet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im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sozialen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Geschehen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statt,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dabei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Respekt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alle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Beteiligten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zentral</a:t>
            </a:r>
            <a:endParaRPr sz="2450">
              <a:latin typeface="Verdana"/>
              <a:cs typeface="Verdana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135236" y="4046036"/>
            <a:ext cx="4100834" cy="4354417"/>
          </a:xfrm>
          <a:prstGeom prst="rect">
            <a:avLst/>
          </a:prstGeom>
        </p:spPr>
      </p:pic>
      <p:sp>
        <p:nvSpPr>
          <p:cNvPr id="15" name="object 15" descr=""/>
          <p:cNvSpPr txBox="1"/>
          <p:nvPr/>
        </p:nvSpPr>
        <p:spPr>
          <a:xfrm>
            <a:off x="10013589" y="9669960"/>
            <a:ext cx="212915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(Herzberg,</a:t>
            </a:r>
            <a:r>
              <a:rPr dirty="0" sz="1900" spc="-10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2020)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15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4356715" cy="711327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505" b="1">
                <a:solidFill>
                  <a:srgbClr val="0546A2"/>
                </a:solidFill>
                <a:latin typeface="Verdana"/>
                <a:cs typeface="Verdana"/>
              </a:rPr>
              <a:t>W</a:t>
            </a:r>
            <a:r>
              <a:rPr dirty="0" sz="6400" spc="-325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6400" spc="-285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6400" spc="-330" b="1">
                <a:solidFill>
                  <a:srgbClr val="0546A2"/>
                </a:solidFill>
                <a:latin typeface="Verdana"/>
                <a:cs typeface="Verdana"/>
              </a:rPr>
              <a:t>u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m</a:t>
            </a: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395" b="1">
                <a:solidFill>
                  <a:srgbClr val="0546A2"/>
                </a:solidFill>
                <a:latin typeface="Verdana"/>
                <a:cs typeface="Verdana"/>
              </a:rPr>
              <a:t>P</a:t>
            </a:r>
            <a:r>
              <a:rPr dirty="0" sz="6400" spc="-335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6400" spc="-90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spc="-29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275" b="1">
                <a:solidFill>
                  <a:srgbClr val="0546A2"/>
                </a:solidFill>
                <a:latin typeface="Verdana"/>
                <a:cs typeface="Verdana"/>
              </a:rPr>
              <a:t>z</a:t>
            </a:r>
            <a:r>
              <a:rPr dirty="0" sz="6400" spc="-34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290" b="1">
                <a:solidFill>
                  <a:srgbClr val="0546A2"/>
                </a:solidFill>
                <a:latin typeface="Verdana"/>
                <a:cs typeface="Verdana"/>
              </a:rPr>
              <a:t>p</a:t>
            </a:r>
            <a:r>
              <a:rPr dirty="0" sz="6400" spc="-310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spc="-305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295" b="1">
                <a:solidFill>
                  <a:srgbClr val="0546A2"/>
                </a:solidFill>
                <a:latin typeface="Verdana"/>
                <a:cs typeface="Verdana"/>
              </a:rPr>
              <a:t>o</a:t>
            </a:r>
            <a:r>
              <a:rPr dirty="0" sz="6400" spc="-630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6400" spc="-10" b="1">
                <a:solidFill>
                  <a:srgbClr val="0546A2"/>
                </a:solidFill>
                <a:latin typeface="Verdana"/>
                <a:cs typeface="Verdana"/>
              </a:rPr>
              <a:t>?</a:t>
            </a:r>
            <a:endParaRPr sz="6400">
              <a:latin typeface="Verdana"/>
              <a:cs typeface="Verdana"/>
            </a:endParaRPr>
          </a:p>
          <a:p>
            <a:pPr marL="930275">
              <a:lnSpc>
                <a:spcPct val="100000"/>
              </a:lnSpc>
              <a:spcBef>
                <a:spcPts val="5210"/>
              </a:spcBef>
            </a:pP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3300" spc="-229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ethische</a:t>
            </a:r>
            <a:r>
              <a:rPr dirty="0" sz="3300" spc="-2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5" b="1">
                <a:solidFill>
                  <a:srgbClr val="0546A2"/>
                </a:solidFill>
                <a:latin typeface="Verdana"/>
                <a:cs typeface="Verdana"/>
              </a:rPr>
              <a:t>Relevanz</a:t>
            </a:r>
            <a:r>
              <a:rPr dirty="0" sz="3300" spc="-2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3300" spc="-2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Partizipation:</a:t>
            </a:r>
            <a:endParaRPr sz="3300">
              <a:latin typeface="Verdana"/>
              <a:cs typeface="Verdana"/>
            </a:endParaRPr>
          </a:p>
          <a:p>
            <a:pPr marL="930275">
              <a:lnSpc>
                <a:spcPct val="100000"/>
              </a:lnSpc>
              <a:spcBef>
                <a:spcPts val="2815"/>
              </a:spcBef>
              <a:tabLst>
                <a:tab pos="1516380" algn="l"/>
              </a:tabLst>
            </a:pP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o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	Deklaration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Helsinki: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=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gute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wissenschaftliche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Praxis</a:t>
            </a:r>
            <a:r>
              <a:rPr dirty="0" sz="24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(WMA,</a:t>
            </a:r>
            <a:r>
              <a:rPr dirty="0" sz="1900" spc="-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2013)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400">
              <a:latin typeface="Verdana"/>
              <a:cs typeface="Verdana"/>
            </a:endParaRPr>
          </a:p>
          <a:p>
            <a:pPr algn="ctr" marL="2317115" marR="4112895" indent="-1270">
              <a:lnSpc>
                <a:spcPct val="106900"/>
              </a:lnSpc>
            </a:pP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„Jeder</a:t>
            </a:r>
            <a:r>
              <a:rPr dirty="0" sz="2700" spc="-8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medizinischen</a:t>
            </a:r>
            <a:r>
              <a:rPr dirty="0" sz="2700" spc="-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spc="-30" i="1">
                <a:solidFill>
                  <a:srgbClr val="0546A2"/>
                </a:solidFill>
                <a:latin typeface="Rockwell"/>
                <a:cs typeface="Rockwell"/>
              </a:rPr>
              <a:t>Forschung</a:t>
            </a:r>
            <a:r>
              <a:rPr dirty="0" sz="2700" spc="-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am</a:t>
            </a:r>
            <a:r>
              <a:rPr dirty="0" sz="2700" spc="-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spc="-10" i="1">
                <a:solidFill>
                  <a:srgbClr val="0546A2"/>
                </a:solidFill>
                <a:latin typeface="Rockwell"/>
                <a:cs typeface="Rockwell"/>
              </a:rPr>
              <a:t>Menschen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muss</a:t>
            </a:r>
            <a:r>
              <a:rPr dirty="0" sz="2700" spc="-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eine</a:t>
            </a:r>
            <a:r>
              <a:rPr dirty="0" sz="2700" spc="-4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spc="-10" i="1">
                <a:solidFill>
                  <a:srgbClr val="0546A2"/>
                </a:solidFill>
                <a:latin typeface="Rockwell"/>
                <a:cs typeface="Rockwell"/>
              </a:rPr>
              <a:t>sorgfältige</a:t>
            </a:r>
            <a:r>
              <a:rPr dirty="0" sz="2700" spc="-3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Abschatzung</a:t>
            </a:r>
            <a:r>
              <a:rPr dirty="0" sz="2700" spc="-4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der</a:t>
            </a:r>
            <a:r>
              <a:rPr dirty="0" sz="2700" spc="-3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spc="-10" i="1">
                <a:solidFill>
                  <a:srgbClr val="0546A2"/>
                </a:solidFill>
                <a:latin typeface="Rockwell"/>
                <a:cs typeface="Rockwell"/>
              </a:rPr>
              <a:t>vorauss-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ehbaren</a:t>
            </a:r>
            <a:r>
              <a:rPr dirty="0" sz="2700" spc="-4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Risiken</a:t>
            </a:r>
            <a:r>
              <a:rPr dirty="0" sz="2700" spc="-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und</a:t>
            </a:r>
            <a:r>
              <a:rPr dirty="0" sz="2700" spc="-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Belastungen</a:t>
            </a:r>
            <a:r>
              <a:rPr dirty="0" sz="2700" spc="-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für</a:t>
            </a:r>
            <a:r>
              <a:rPr dirty="0" sz="2700" spc="-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die</a:t>
            </a:r>
            <a:r>
              <a:rPr dirty="0" sz="2700" spc="-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spc="-25" i="1">
                <a:solidFill>
                  <a:srgbClr val="0546A2"/>
                </a:solidFill>
                <a:latin typeface="Rockwell"/>
                <a:cs typeface="Rockwell"/>
              </a:rPr>
              <a:t>an</a:t>
            </a:r>
            <a:endParaRPr sz="2700">
              <a:latin typeface="Rockwell"/>
              <a:cs typeface="Rockwell"/>
            </a:endParaRPr>
          </a:p>
          <a:p>
            <a:pPr algn="ctr" marL="2285365" marR="4081145">
              <a:lnSpc>
                <a:spcPct val="106900"/>
              </a:lnSpc>
            </a:pP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der</a:t>
            </a:r>
            <a:r>
              <a:rPr dirty="0" sz="2700" spc="-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spc="-30" i="1">
                <a:solidFill>
                  <a:srgbClr val="0546A2"/>
                </a:solidFill>
                <a:latin typeface="Rockwell"/>
                <a:cs typeface="Rockwell"/>
              </a:rPr>
              <a:t>Forschung</a:t>
            </a:r>
            <a:r>
              <a:rPr dirty="0" sz="2700" spc="-6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beteiligten</a:t>
            </a:r>
            <a:r>
              <a:rPr dirty="0" sz="2700" spc="-6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Einzelpersonen</a:t>
            </a:r>
            <a:r>
              <a:rPr dirty="0" sz="2700" spc="-6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spc="-25" i="1">
                <a:solidFill>
                  <a:srgbClr val="0546A2"/>
                </a:solidFill>
                <a:latin typeface="Rockwell"/>
                <a:cs typeface="Rockwell"/>
              </a:rPr>
              <a:t>und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Gruppen</a:t>
            </a:r>
            <a:r>
              <a:rPr dirty="0" sz="2700" spc="-3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im</a:t>
            </a:r>
            <a:r>
              <a:rPr dirty="0" sz="2700" spc="-30" i="1">
                <a:solidFill>
                  <a:srgbClr val="0546A2"/>
                </a:solidFill>
                <a:latin typeface="Rockwell"/>
                <a:cs typeface="Rockwell"/>
              </a:rPr>
              <a:t> Vergleich</a:t>
            </a:r>
            <a:r>
              <a:rPr dirty="0" sz="2700" spc="-3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zu</a:t>
            </a:r>
            <a:r>
              <a:rPr dirty="0" sz="2700" spc="-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dem</a:t>
            </a:r>
            <a:r>
              <a:rPr dirty="0" sz="2700" spc="-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spc="-10" i="1">
                <a:solidFill>
                  <a:srgbClr val="0546A2"/>
                </a:solidFill>
                <a:latin typeface="Rockwell"/>
                <a:cs typeface="Rockwell"/>
              </a:rPr>
              <a:t>voraussichtlichen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Nutzen</a:t>
            </a:r>
            <a:r>
              <a:rPr dirty="0" sz="2700" spc="-3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für</a:t>
            </a:r>
            <a:r>
              <a:rPr dirty="0" sz="2700" spc="-3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sie</a:t>
            </a:r>
            <a:r>
              <a:rPr dirty="0" sz="2700" spc="-3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und</a:t>
            </a:r>
            <a:r>
              <a:rPr dirty="0" sz="2700" spc="-3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andere</a:t>
            </a:r>
            <a:r>
              <a:rPr dirty="0" sz="2700" spc="-3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Einzelpersonen</a:t>
            </a:r>
            <a:r>
              <a:rPr dirty="0" sz="2700" spc="-3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spc="-20" i="1">
                <a:solidFill>
                  <a:srgbClr val="0546A2"/>
                </a:solidFill>
                <a:latin typeface="Rockwell"/>
                <a:cs typeface="Rockwell"/>
              </a:rPr>
              <a:t>oder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Gruppen</a:t>
            </a:r>
            <a:r>
              <a:rPr dirty="0" sz="2700" spc="-9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i="1">
                <a:solidFill>
                  <a:srgbClr val="0546A2"/>
                </a:solidFill>
                <a:latin typeface="Rockwell"/>
                <a:cs typeface="Rockwell"/>
              </a:rPr>
              <a:t>vorangehen,</a:t>
            </a:r>
            <a:r>
              <a:rPr dirty="0" sz="2700" spc="-8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700" spc="-20" i="1">
                <a:solidFill>
                  <a:srgbClr val="0546A2"/>
                </a:solidFill>
                <a:latin typeface="Rockwell"/>
                <a:cs typeface="Rockwell"/>
              </a:rPr>
              <a:t>[…]“</a:t>
            </a:r>
            <a:endParaRPr sz="2700">
              <a:latin typeface="Rockwell"/>
              <a:cs typeface="Rockwel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00">
              <a:latin typeface="Rockwell"/>
              <a:cs typeface="Rockwell"/>
            </a:endParaRPr>
          </a:p>
          <a:p>
            <a:pPr marL="7770495">
              <a:lnSpc>
                <a:spcPct val="100000"/>
              </a:lnSpc>
              <a:spcBef>
                <a:spcPts val="5"/>
              </a:spcBef>
            </a:pP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(Weltärztebund,</a:t>
            </a:r>
            <a:r>
              <a:rPr dirty="0" sz="1900" spc="-15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2013)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16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0258425" cy="21767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505" b="1">
                <a:solidFill>
                  <a:srgbClr val="0546A2"/>
                </a:solidFill>
                <a:latin typeface="Verdana"/>
                <a:cs typeface="Verdana"/>
              </a:rPr>
              <a:t>W</a:t>
            </a:r>
            <a:r>
              <a:rPr dirty="0" sz="6400" spc="-325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6400" spc="-285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6400" spc="-330" b="1">
                <a:solidFill>
                  <a:srgbClr val="0546A2"/>
                </a:solidFill>
                <a:latin typeface="Verdana"/>
                <a:cs typeface="Verdana"/>
              </a:rPr>
              <a:t>u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m</a:t>
            </a: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395" b="1">
                <a:solidFill>
                  <a:srgbClr val="0546A2"/>
                </a:solidFill>
                <a:latin typeface="Verdana"/>
                <a:cs typeface="Verdana"/>
              </a:rPr>
              <a:t>P</a:t>
            </a:r>
            <a:r>
              <a:rPr dirty="0" sz="6400" spc="-335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6400" spc="-90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spc="-29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275" b="1">
                <a:solidFill>
                  <a:srgbClr val="0546A2"/>
                </a:solidFill>
                <a:latin typeface="Verdana"/>
                <a:cs typeface="Verdana"/>
              </a:rPr>
              <a:t>z</a:t>
            </a:r>
            <a:r>
              <a:rPr dirty="0" sz="6400" spc="-34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290" b="1">
                <a:solidFill>
                  <a:srgbClr val="0546A2"/>
                </a:solidFill>
                <a:latin typeface="Verdana"/>
                <a:cs typeface="Verdana"/>
              </a:rPr>
              <a:t>p</a:t>
            </a:r>
            <a:r>
              <a:rPr dirty="0" sz="6400" spc="-310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spc="-305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295" b="1">
                <a:solidFill>
                  <a:srgbClr val="0546A2"/>
                </a:solidFill>
                <a:latin typeface="Verdana"/>
                <a:cs typeface="Verdana"/>
              </a:rPr>
              <a:t>o</a:t>
            </a:r>
            <a:r>
              <a:rPr dirty="0" sz="6400" spc="-630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6400" spc="-10" b="1">
                <a:solidFill>
                  <a:srgbClr val="0546A2"/>
                </a:solidFill>
                <a:latin typeface="Verdana"/>
                <a:cs typeface="Verdana"/>
              </a:rPr>
              <a:t>?</a:t>
            </a:r>
            <a:endParaRPr sz="6400">
              <a:latin typeface="Verdana"/>
              <a:cs typeface="Verdana"/>
            </a:endParaRPr>
          </a:p>
          <a:p>
            <a:pPr marL="930910">
              <a:lnSpc>
                <a:spcPct val="100000"/>
              </a:lnSpc>
              <a:spcBef>
                <a:spcPts val="5265"/>
              </a:spcBef>
            </a:pP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3300" spc="-229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ethische</a:t>
            </a:r>
            <a:r>
              <a:rPr dirty="0" sz="3300" spc="-2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5" b="1">
                <a:solidFill>
                  <a:srgbClr val="0546A2"/>
                </a:solidFill>
                <a:latin typeface="Verdana"/>
                <a:cs typeface="Verdana"/>
              </a:rPr>
              <a:t>Relevanz</a:t>
            </a:r>
            <a:r>
              <a:rPr dirty="0" sz="3300" spc="-2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3300" spc="-2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Partizipation:</a:t>
            </a:r>
            <a:endParaRPr sz="33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589345" y="3931810"/>
            <a:ext cx="9979660" cy="5239385"/>
          </a:xfrm>
          <a:prstGeom prst="rect">
            <a:avLst/>
          </a:prstGeom>
        </p:spPr>
        <p:txBody>
          <a:bodyPr wrap="square" lIns="0" tIns="207010" rIns="0" bIns="0" rtlCol="0" vert="horz">
            <a:spAutoFit/>
          </a:bodyPr>
          <a:lstStyle/>
          <a:p>
            <a:pPr marL="598805" indent="-586105">
              <a:lnSpc>
                <a:spcPct val="100000"/>
              </a:lnSpc>
              <a:spcBef>
                <a:spcPts val="1630"/>
              </a:spcBef>
              <a:buChar char="o"/>
              <a:tabLst>
                <a:tab pos="59880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Patient*innen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sind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Expert*innen: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Betroffenheit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=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Expertise</a:t>
            </a:r>
            <a:endParaRPr sz="2450">
              <a:latin typeface="Verdana"/>
              <a:cs typeface="Verdana"/>
            </a:endParaRPr>
          </a:p>
          <a:p>
            <a:pPr marL="598805">
              <a:lnSpc>
                <a:spcPct val="100000"/>
              </a:lnSpc>
              <a:spcBef>
                <a:spcPts val="1155"/>
              </a:spcBef>
            </a:pP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(Schweda</a:t>
            </a:r>
            <a:r>
              <a:rPr dirty="0" sz="1900" spc="-5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et</a:t>
            </a:r>
            <a:r>
              <a:rPr dirty="0" sz="1900" spc="-5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al.,</a:t>
            </a:r>
            <a:r>
              <a:rPr dirty="0" sz="1900" spc="-5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2017)</a:t>
            </a:r>
            <a:endParaRPr sz="1900">
              <a:latin typeface="Verdana"/>
              <a:cs typeface="Verdana"/>
            </a:endParaRPr>
          </a:p>
          <a:p>
            <a:pPr marL="598805" marR="1379855" indent="-586740">
              <a:lnSpc>
                <a:spcPct val="120600"/>
              </a:lnSpc>
              <a:spcBef>
                <a:spcPts val="1590"/>
              </a:spcBef>
              <a:buChar char="o"/>
              <a:tabLst>
                <a:tab pos="59880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Berücksichtigung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unterschiedlicher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Interessen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und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Wertorientierungen:</a:t>
            </a:r>
            <a:r>
              <a:rPr dirty="0" sz="2450" spc="-9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Pluralismus</a:t>
            </a:r>
            <a:r>
              <a:rPr dirty="0" sz="24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Perspektiven</a:t>
            </a:r>
            <a:endParaRPr sz="2450">
              <a:latin typeface="Verdana"/>
              <a:cs typeface="Verdana"/>
            </a:endParaRPr>
          </a:p>
          <a:p>
            <a:pPr marL="598805">
              <a:lnSpc>
                <a:spcPct val="100000"/>
              </a:lnSpc>
              <a:spcBef>
                <a:spcPts val="1160"/>
              </a:spcBef>
            </a:pPr>
            <a:r>
              <a:rPr dirty="0" sz="1900">
                <a:solidFill>
                  <a:srgbClr val="0546A2"/>
                </a:solidFill>
                <a:latin typeface="Verdana"/>
                <a:cs typeface="Verdana"/>
              </a:rPr>
              <a:t>(Schicktanz,</a:t>
            </a:r>
            <a:r>
              <a:rPr dirty="0" sz="190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>
                <a:solidFill>
                  <a:srgbClr val="0546A2"/>
                </a:solidFill>
                <a:latin typeface="Verdana"/>
                <a:cs typeface="Verdana"/>
              </a:rPr>
              <a:t>2009)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23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950">
              <a:latin typeface="Verdana"/>
              <a:cs typeface="Verdana"/>
            </a:endParaRPr>
          </a:p>
          <a:p>
            <a:pPr marL="1520190" marR="788035">
              <a:lnSpc>
                <a:spcPct val="100000"/>
              </a:lnSpc>
              <a:spcBef>
                <a:spcPts val="5"/>
              </a:spcBef>
            </a:pP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55" b="1">
                <a:solidFill>
                  <a:srgbClr val="0546A2"/>
                </a:solidFill>
                <a:latin typeface="Verdana"/>
                <a:cs typeface="Verdana"/>
              </a:rPr>
              <a:t>Ermöglichung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eines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höheren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Maßes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an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5" b="1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kann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0" b="1">
                <a:solidFill>
                  <a:srgbClr val="0546A2"/>
                </a:solidFill>
                <a:latin typeface="Verdana"/>
                <a:cs typeface="Verdana"/>
              </a:rPr>
              <a:t>also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als</a:t>
            </a:r>
            <a:r>
              <a:rPr dirty="0" sz="3300" spc="-1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5" b="1">
                <a:solidFill>
                  <a:srgbClr val="0546A2"/>
                </a:solidFill>
                <a:latin typeface="Verdana"/>
                <a:cs typeface="Verdana"/>
              </a:rPr>
              <a:t>erstrebenswert</a:t>
            </a:r>
            <a:r>
              <a:rPr dirty="0" sz="3300" spc="-1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angesehen werden</a:t>
            </a:r>
            <a:endParaRPr sz="3300">
              <a:latin typeface="Verdana"/>
              <a:cs typeface="Verdana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270926" y="3415080"/>
            <a:ext cx="6576666" cy="4390409"/>
          </a:xfrm>
          <a:prstGeom prst="rect">
            <a:avLst/>
          </a:prstGeom>
        </p:spPr>
      </p:pic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602041" y="7246207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4">
                <a:moveTo>
                  <a:pt x="1041717" y="219722"/>
                </a:moveTo>
                <a:lnTo>
                  <a:pt x="816952" y="89966"/>
                </a:lnTo>
                <a:lnTo>
                  <a:pt x="813841" y="95364"/>
                </a:lnTo>
                <a:lnTo>
                  <a:pt x="1023810" y="216585"/>
                </a:lnTo>
                <a:lnTo>
                  <a:pt x="235724" y="216585"/>
                </a:lnTo>
                <a:lnTo>
                  <a:pt x="235724" y="222846"/>
                </a:lnTo>
                <a:lnTo>
                  <a:pt x="1023810" y="222846"/>
                </a:lnTo>
                <a:lnTo>
                  <a:pt x="813841" y="344068"/>
                </a:lnTo>
                <a:lnTo>
                  <a:pt x="816952" y="349478"/>
                </a:lnTo>
                <a:lnTo>
                  <a:pt x="1041717" y="219722"/>
                </a:lnTo>
                <a:close/>
              </a:path>
              <a:path w="1277620" h="440054">
                <a:moveTo>
                  <a:pt x="1277454" y="219710"/>
                </a:moveTo>
                <a:lnTo>
                  <a:pt x="1272984" y="175488"/>
                </a:lnTo>
                <a:lnTo>
                  <a:pt x="1271193" y="169735"/>
                </a:lnTo>
                <a:lnTo>
                  <a:pt x="1271193" y="219722"/>
                </a:lnTo>
                <a:lnTo>
                  <a:pt x="1265555" y="268605"/>
                </a:lnTo>
                <a:lnTo>
                  <a:pt x="1249464" y="313512"/>
                </a:lnTo>
                <a:lnTo>
                  <a:pt x="1224241" y="353161"/>
                </a:lnTo>
                <a:lnTo>
                  <a:pt x="1191158" y="386232"/>
                </a:lnTo>
                <a:lnTo>
                  <a:pt x="1151521" y="411467"/>
                </a:lnTo>
                <a:lnTo>
                  <a:pt x="1106614" y="427545"/>
                </a:lnTo>
                <a:lnTo>
                  <a:pt x="1057732" y="433197"/>
                </a:lnTo>
                <a:lnTo>
                  <a:pt x="219722" y="433197"/>
                </a:lnTo>
                <a:lnTo>
                  <a:pt x="170840" y="427545"/>
                </a:lnTo>
                <a:lnTo>
                  <a:pt x="125920" y="411467"/>
                </a:lnTo>
                <a:lnTo>
                  <a:pt x="86283" y="386232"/>
                </a:lnTo>
                <a:lnTo>
                  <a:pt x="53200" y="353148"/>
                </a:lnTo>
                <a:lnTo>
                  <a:pt x="27978" y="313512"/>
                </a:lnTo>
                <a:lnTo>
                  <a:pt x="11887" y="268605"/>
                </a:lnTo>
                <a:lnTo>
                  <a:pt x="6248" y="219710"/>
                </a:lnTo>
                <a:lnTo>
                  <a:pt x="11887" y="170827"/>
                </a:lnTo>
                <a:lnTo>
                  <a:pt x="27978" y="125920"/>
                </a:lnTo>
                <a:lnTo>
                  <a:pt x="53200" y="86283"/>
                </a:lnTo>
                <a:lnTo>
                  <a:pt x="86283" y="53200"/>
                </a:lnTo>
                <a:lnTo>
                  <a:pt x="125920" y="27978"/>
                </a:lnTo>
                <a:lnTo>
                  <a:pt x="170840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20"/>
                </a:lnTo>
                <a:lnTo>
                  <a:pt x="1265555" y="170827"/>
                </a:lnTo>
                <a:lnTo>
                  <a:pt x="1271193" y="219722"/>
                </a:lnTo>
                <a:lnTo>
                  <a:pt x="1271193" y="169735"/>
                </a:lnTo>
                <a:lnTo>
                  <a:pt x="1239875" y="96951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51"/>
                </a:lnTo>
                <a:lnTo>
                  <a:pt x="17297" y="134277"/>
                </a:lnTo>
                <a:lnTo>
                  <a:pt x="4470" y="175501"/>
                </a:lnTo>
                <a:lnTo>
                  <a:pt x="0" y="219722"/>
                </a:lnTo>
                <a:lnTo>
                  <a:pt x="4470" y="263944"/>
                </a:lnTo>
                <a:lnTo>
                  <a:pt x="17297" y="305155"/>
                </a:lnTo>
                <a:lnTo>
                  <a:pt x="37579" y="342480"/>
                </a:lnTo>
                <a:lnTo>
                  <a:pt x="64427" y="375005"/>
                </a:lnTo>
                <a:lnTo>
                  <a:pt x="96964" y="401853"/>
                </a:lnTo>
                <a:lnTo>
                  <a:pt x="134277" y="422135"/>
                </a:lnTo>
                <a:lnTo>
                  <a:pt x="175501" y="434962"/>
                </a:lnTo>
                <a:lnTo>
                  <a:pt x="219722" y="439432"/>
                </a:lnTo>
                <a:lnTo>
                  <a:pt x="1057732" y="439432"/>
                </a:lnTo>
                <a:lnTo>
                  <a:pt x="1101953" y="434962"/>
                </a:lnTo>
                <a:lnTo>
                  <a:pt x="1143165" y="422135"/>
                </a:lnTo>
                <a:lnTo>
                  <a:pt x="1180490" y="401853"/>
                </a:lnTo>
                <a:lnTo>
                  <a:pt x="1213015" y="375005"/>
                </a:lnTo>
                <a:lnTo>
                  <a:pt x="1239875" y="342480"/>
                </a:lnTo>
                <a:lnTo>
                  <a:pt x="1260157" y="305155"/>
                </a:lnTo>
                <a:lnTo>
                  <a:pt x="1272984" y="263944"/>
                </a:lnTo>
                <a:lnTo>
                  <a:pt x="1277454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17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4293215" cy="265811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180" b="1">
                <a:solidFill>
                  <a:srgbClr val="0546A2"/>
                </a:solidFill>
                <a:latin typeface="Verdana"/>
                <a:cs typeface="Verdana"/>
              </a:rPr>
              <a:t>Stufen</a:t>
            </a:r>
            <a:r>
              <a:rPr dirty="0" sz="6400" spc="-3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20" b="1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6400" spc="-4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55" b="1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endParaRPr sz="6400">
              <a:latin typeface="Verdana"/>
              <a:cs typeface="Verdana"/>
            </a:endParaRPr>
          </a:p>
          <a:p>
            <a:pPr marL="919480" marR="5080">
              <a:lnSpc>
                <a:spcPct val="100000"/>
              </a:lnSpc>
              <a:spcBef>
                <a:spcPts val="5095"/>
              </a:spcBef>
            </a:pPr>
            <a:r>
              <a:rPr dirty="0" sz="3300" spc="-45" b="1">
                <a:solidFill>
                  <a:srgbClr val="0546A2"/>
                </a:solidFill>
                <a:latin typeface="Verdana"/>
                <a:cs typeface="Verdana"/>
              </a:rPr>
              <a:t>Mitbestimmung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steht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im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30" b="1">
                <a:solidFill>
                  <a:srgbClr val="0546A2"/>
                </a:solidFill>
                <a:latin typeface="Verdana"/>
                <a:cs typeface="Verdana"/>
              </a:rPr>
              <a:t>Mittelpunkt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Partizipation.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Man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35" b="1">
                <a:solidFill>
                  <a:srgbClr val="0546A2"/>
                </a:solidFill>
                <a:latin typeface="Verdana"/>
                <a:cs typeface="Verdana"/>
              </a:rPr>
              <a:t>unterscheidet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0" b="1">
                <a:solidFill>
                  <a:srgbClr val="0546A2"/>
                </a:solidFill>
                <a:latin typeface="Verdana"/>
                <a:cs typeface="Verdana"/>
              </a:rPr>
              <a:t>verschiedene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Stufen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Partizipation:</a:t>
            </a:r>
            <a:endParaRPr sz="33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4608297" y="10253440"/>
            <a:ext cx="4343400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(Inspiriert</a:t>
            </a:r>
            <a:r>
              <a:rPr dirty="0" sz="1900" spc="-7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1900" spc="-6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Wright,</a:t>
            </a:r>
            <a:r>
              <a:rPr dirty="0" sz="1900" spc="-6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et</a:t>
            </a:r>
            <a:r>
              <a:rPr dirty="0" sz="1900" spc="-6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al.,</a:t>
            </a:r>
            <a:r>
              <a:rPr dirty="0" sz="1900" spc="-6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2007)</a:t>
            </a:r>
            <a:endParaRPr sz="1900">
              <a:latin typeface="Verdana"/>
              <a:cs typeface="Verdana"/>
            </a:endParaRPr>
          </a:p>
        </p:txBody>
      </p:sp>
      <p:graphicFrame>
        <p:nvGraphicFramePr>
          <p:cNvPr id="14" name="object 14" descr=""/>
          <p:cNvGraphicFramePr>
            <a:graphicFrameLocks noGrp="1"/>
          </p:cNvGraphicFramePr>
          <p:nvPr/>
        </p:nvGraphicFramePr>
        <p:xfrm>
          <a:off x="1463952" y="4931788"/>
          <a:ext cx="17566005" cy="49612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6305"/>
                <a:gridCol w="3801110"/>
                <a:gridCol w="3591559"/>
                <a:gridCol w="7910830"/>
              </a:tblGrid>
              <a:tr h="591185">
                <a:tc>
                  <a:txBody>
                    <a:bodyPr/>
                    <a:lstStyle/>
                    <a:p>
                      <a:pPr marL="155575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dirty="0" sz="2150" spc="-10" b="1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Stufe</a:t>
                      </a:r>
                      <a:endParaRPr sz="2150">
                        <a:latin typeface="Verdana"/>
                        <a:cs typeface="Verdana"/>
                      </a:endParaRPr>
                    </a:p>
                  </a:txBody>
                  <a:tcPr marL="0" marR="0" marB="0" marT="107314">
                    <a:lnR w="12700">
                      <a:solidFill>
                        <a:srgbClr val="0546A2"/>
                      </a:solidFill>
                      <a:prstDash val="solid"/>
                    </a:lnR>
                    <a:lnB w="12700">
                      <a:solidFill>
                        <a:srgbClr val="0546A2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7495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dirty="0" sz="2150" spc="-20" b="1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Form</a:t>
                      </a:r>
                      <a:endParaRPr sz="2150">
                        <a:latin typeface="Verdana"/>
                        <a:cs typeface="Verdana"/>
                      </a:endParaRPr>
                    </a:p>
                  </a:txBody>
                  <a:tcPr marL="0" marR="0" marB="0" marT="107314">
                    <a:lnL w="12700">
                      <a:solidFill>
                        <a:srgbClr val="0546A2"/>
                      </a:solidFill>
                      <a:prstDash val="solid"/>
                    </a:lnL>
                    <a:lnR w="12700">
                      <a:solidFill>
                        <a:srgbClr val="0546A2"/>
                      </a:solidFill>
                      <a:prstDash val="solid"/>
                    </a:lnR>
                    <a:lnB w="12700">
                      <a:solidFill>
                        <a:srgbClr val="0546A2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3520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dirty="0" sz="2150" spc="-10" b="1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Beschreibung</a:t>
                      </a:r>
                      <a:endParaRPr sz="2150">
                        <a:latin typeface="Verdana"/>
                        <a:cs typeface="Verdana"/>
                      </a:endParaRPr>
                    </a:p>
                  </a:txBody>
                  <a:tcPr marL="0" marR="0" marB="0" marT="107314">
                    <a:lnL w="12700">
                      <a:solidFill>
                        <a:srgbClr val="0546A2"/>
                      </a:solidFill>
                      <a:prstDash val="solid"/>
                    </a:lnL>
                    <a:lnR w="12700">
                      <a:solidFill>
                        <a:srgbClr val="0546A2"/>
                      </a:solidFill>
                      <a:prstDash val="solid"/>
                    </a:lnR>
                    <a:lnB w="12700">
                      <a:solidFill>
                        <a:srgbClr val="0546A2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3370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dirty="0" sz="2150" spc="-10" b="1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Beispiel</a:t>
                      </a:r>
                      <a:endParaRPr sz="2150">
                        <a:latin typeface="Verdana"/>
                        <a:cs typeface="Verdana"/>
                      </a:endParaRPr>
                    </a:p>
                  </a:txBody>
                  <a:tcPr marL="0" marR="0" marB="0" marT="107314">
                    <a:lnL w="12700">
                      <a:solidFill>
                        <a:srgbClr val="0546A2"/>
                      </a:solidFill>
                      <a:prstDash val="solid"/>
                    </a:lnL>
                    <a:lnB w="12700">
                      <a:solidFill>
                        <a:srgbClr val="0546A2"/>
                      </a:solidFill>
                      <a:prstDash val="solid"/>
                    </a:lnB>
                  </a:tcPr>
                </a:tc>
              </a:tr>
              <a:tr h="1355090">
                <a:tc>
                  <a:txBody>
                    <a:bodyPr/>
                    <a:lstStyle/>
                    <a:p>
                      <a:pPr marL="159385" marR="328295">
                        <a:lnSpc>
                          <a:spcPct val="115100"/>
                        </a:lnSpc>
                        <a:spcBef>
                          <a:spcPts val="459"/>
                        </a:spcBef>
                      </a:pPr>
                      <a:r>
                        <a:rPr dirty="0" sz="2150" spc="-2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Über </a:t>
                      </a: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Partizipation hinaus</a:t>
                      </a:r>
                      <a:endParaRPr sz="2150">
                        <a:latin typeface="Verdana"/>
                        <a:cs typeface="Verdana"/>
                      </a:endParaRPr>
                    </a:p>
                  </a:txBody>
                  <a:tcPr marL="0" marR="0" marB="0" marT="58419">
                    <a:lnR w="12700">
                      <a:solidFill>
                        <a:srgbClr val="0546A2"/>
                      </a:solidFill>
                      <a:prstDash val="solid"/>
                    </a:lnR>
                    <a:lnT w="12700">
                      <a:solidFill>
                        <a:srgbClr val="0546A2"/>
                      </a:solidFill>
                      <a:prstDash val="solid"/>
                    </a:lnT>
                    <a:lnB w="12700">
                      <a:solidFill>
                        <a:srgbClr val="0546A2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7495" marR="202565">
                        <a:lnSpc>
                          <a:spcPct val="115100"/>
                        </a:lnSpc>
                        <a:spcBef>
                          <a:spcPts val="465"/>
                        </a:spcBef>
                      </a:pP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Selbstorganisation</a:t>
                      </a:r>
                      <a:r>
                        <a:rPr dirty="0" sz="2150" spc="-2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 spc="-2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einer </a:t>
                      </a: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Patient*innengruppe</a:t>
                      </a:r>
                      <a:endParaRPr sz="2150">
                        <a:latin typeface="Verdana"/>
                        <a:cs typeface="Verdana"/>
                      </a:endParaRPr>
                    </a:p>
                  </a:txBody>
                  <a:tcPr marL="0" marR="0" marB="0" marT="59055">
                    <a:lnL w="12700">
                      <a:solidFill>
                        <a:srgbClr val="0546A2"/>
                      </a:solidFill>
                      <a:prstDash val="solid"/>
                    </a:lnL>
                    <a:lnR w="12700">
                      <a:solidFill>
                        <a:srgbClr val="0546A2"/>
                      </a:solidFill>
                      <a:prstDash val="solid"/>
                    </a:lnR>
                    <a:lnT w="12700">
                      <a:solidFill>
                        <a:srgbClr val="0546A2"/>
                      </a:solidFill>
                      <a:prstDash val="solid"/>
                    </a:lnT>
                    <a:lnB w="12700">
                      <a:solidFill>
                        <a:srgbClr val="0546A2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5425" marR="292735">
                        <a:lnSpc>
                          <a:spcPct val="115100"/>
                        </a:lnSpc>
                        <a:spcBef>
                          <a:spcPts val="465"/>
                        </a:spcBef>
                      </a:pP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Federführend, Wissenschaftler*innen beraten</a:t>
                      </a:r>
                      <a:endParaRPr sz="2150">
                        <a:latin typeface="Verdana"/>
                        <a:cs typeface="Verdana"/>
                      </a:endParaRPr>
                    </a:p>
                  </a:txBody>
                  <a:tcPr marL="0" marR="0" marB="0" marT="59055">
                    <a:lnL w="12700">
                      <a:solidFill>
                        <a:srgbClr val="0546A2"/>
                      </a:solidFill>
                      <a:prstDash val="solid"/>
                    </a:lnL>
                    <a:lnR w="12700">
                      <a:solidFill>
                        <a:srgbClr val="0546A2"/>
                      </a:solidFill>
                      <a:prstDash val="solid"/>
                    </a:lnR>
                    <a:lnT w="12700">
                      <a:solidFill>
                        <a:srgbClr val="0546A2"/>
                      </a:solidFill>
                      <a:prstDash val="solid"/>
                    </a:lnT>
                    <a:lnB w="12700">
                      <a:solidFill>
                        <a:srgbClr val="0546A2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  <a:spcBef>
                          <a:spcPts val="855"/>
                        </a:spcBef>
                      </a:pP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Das</a:t>
                      </a:r>
                      <a:r>
                        <a:rPr dirty="0" sz="2150" spc="-7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Patient*innenregister</a:t>
                      </a:r>
                      <a:r>
                        <a:rPr dirty="0" sz="2150" spc="-6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von</a:t>
                      </a:r>
                      <a:r>
                        <a:rPr dirty="0" sz="2150" spc="-6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PRO</a:t>
                      </a:r>
                      <a:r>
                        <a:rPr dirty="0" sz="2150" spc="-6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RETINA:</a:t>
                      </a:r>
                      <a:endParaRPr sz="2150">
                        <a:latin typeface="Verdana"/>
                        <a:cs typeface="Verdana"/>
                      </a:endParaRPr>
                    </a:p>
                    <a:p>
                      <a:pPr marL="325120" marR="275590">
                        <a:lnSpc>
                          <a:spcPct val="115100"/>
                        </a:lnSpc>
                      </a:pP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Hierin</a:t>
                      </a:r>
                      <a:r>
                        <a:rPr dirty="0" sz="2150" spc="-9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organisiert</a:t>
                      </a:r>
                      <a:r>
                        <a:rPr dirty="0" sz="2150" spc="-9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der</a:t>
                      </a:r>
                      <a:r>
                        <a:rPr dirty="0" sz="2150" spc="-9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Verein</a:t>
                      </a:r>
                      <a:r>
                        <a:rPr dirty="0" sz="2150" spc="-9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sich</a:t>
                      </a:r>
                      <a:r>
                        <a:rPr dirty="0" sz="2150" spc="-9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selbst</a:t>
                      </a:r>
                      <a:r>
                        <a:rPr dirty="0" sz="2150" spc="-9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und</a:t>
                      </a:r>
                      <a:r>
                        <a:rPr dirty="0" sz="2150" spc="-9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stellt</a:t>
                      </a:r>
                      <a:r>
                        <a:rPr dirty="0" sz="2150" spc="-9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 spc="-2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der </a:t>
                      </a: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Forschung</a:t>
                      </a:r>
                      <a:r>
                        <a:rPr dirty="0" sz="2150" spc="-7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die</a:t>
                      </a:r>
                      <a:r>
                        <a:rPr dirty="0" sz="2150" spc="-7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Daten</a:t>
                      </a:r>
                      <a:r>
                        <a:rPr dirty="0" sz="2150" spc="-7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seiner</a:t>
                      </a:r>
                      <a:r>
                        <a:rPr dirty="0" sz="2150" spc="-7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Mitglieder</a:t>
                      </a:r>
                      <a:r>
                        <a:rPr dirty="0" sz="2150" spc="-7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zur</a:t>
                      </a:r>
                      <a:r>
                        <a:rPr dirty="0" sz="2150" spc="-7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Verfügung</a:t>
                      </a:r>
                      <a:endParaRPr sz="2150">
                        <a:latin typeface="Verdana"/>
                        <a:cs typeface="Verdana"/>
                      </a:endParaRPr>
                    </a:p>
                  </a:txBody>
                  <a:tcPr marL="0" marR="0" marB="0" marT="108585">
                    <a:lnL w="12700">
                      <a:solidFill>
                        <a:srgbClr val="0546A2"/>
                      </a:solidFill>
                      <a:prstDash val="solid"/>
                    </a:lnL>
                    <a:lnT w="12700">
                      <a:solidFill>
                        <a:srgbClr val="0546A2"/>
                      </a:solidFill>
                      <a:prstDash val="solid"/>
                    </a:lnT>
                    <a:lnB w="12700">
                      <a:solidFill>
                        <a:srgbClr val="0546A2"/>
                      </a:solidFill>
                      <a:prstDash val="solid"/>
                    </a:lnB>
                  </a:tcPr>
                </a:tc>
              </a:tr>
              <a:tr h="1527175">
                <a:tc>
                  <a:txBody>
                    <a:bodyPr/>
                    <a:lstStyle/>
                    <a:p>
                      <a:pPr marL="160020" marR="327660">
                        <a:lnSpc>
                          <a:spcPct val="115100"/>
                        </a:lnSpc>
                        <a:spcBef>
                          <a:spcPts val="994"/>
                        </a:spcBef>
                      </a:pP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Stufen</a:t>
                      </a:r>
                      <a:r>
                        <a:rPr dirty="0" sz="2150" spc="-8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 spc="-2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der </a:t>
                      </a: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Partizipation</a:t>
                      </a:r>
                      <a:endParaRPr sz="2150">
                        <a:latin typeface="Verdana"/>
                        <a:cs typeface="Verdana"/>
                      </a:endParaRPr>
                    </a:p>
                  </a:txBody>
                  <a:tcPr marL="0" marR="0" marB="0" marT="126364">
                    <a:lnR w="12700">
                      <a:solidFill>
                        <a:srgbClr val="0546A2"/>
                      </a:solidFill>
                      <a:prstDash val="solid"/>
                    </a:lnR>
                    <a:lnT w="12700">
                      <a:solidFill>
                        <a:srgbClr val="0546A2"/>
                      </a:solidFill>
                      <a:prstDash val="solid"/>
                    </a:lnT>
                    <a:lnB w="12700">
                      <a:solidFill>
                        <a:srgbClr val="0546A2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4005" marR="679450">
                        <a:lnSpc>
                          <a:spcPct val="115100"/>
                        </a:lnSpc>
                        <a:spcBef>
                          <a:spcPts val="994"/>
                        </a:spcBef>
                      </a:pP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Mitbestimmung, (teilweise) Entscheidungsmacht</a:t>
                      </a:r>
                      <a:endParaRPr sz="2150">
                        <a:latin typeface="Verdana"/>
                        <a:cs typeface="Verdana"/>
                      </a:endParaRPr>
                    </a:p>
                  </a:txBody>
                  <a:tcPr marL="0" marR="0" marB="0" marT="126364">
                    <a:lnL w="12700">
                      <a:solidFill>
                        <a:srgbClr val="0546A2"/>
                      </a:solidFill>
                      <a:prstDash val="solid"/>
                    </a:lnL>
                    <a:lnR w="12700">
                      <a:solidFill>
                        <a:srgbClr val="0546A2"/>
                      </a:solidFill>
                      <a:prstDash val="solid"/>
                    </a:lnR>
                    <a:lnT w="12700">
                      <a:solidFill>
                        <a:srgbClr val="0546A2"/>
                      </a:solidFill>
                      <a:prstDash val="solid"/>
                    </a:lnT>
                    <a:lnB w="12700">
                      <a:solidFill>
                        <a:srgbClr val="0546A2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4790" marR="292735">
                        <a:lnSpc>
                          <a:spcPct val="115100"/>
                        </a:lnSpc>
                        <a:spcBef>
                          <a:spcPts val="994"/>
                        </a:spcBef>
                      </a:pP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Gleichberechtigtes </a:t>
                      </a:r>
                      <a:r>
                        <a:rPr dirty="0" sz="2150" spc="-3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Teammitglied</a:t>
                      </a:r>
                      <a:r>
                        <a:rPr dirty="0" sz="2150" spc="-6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mit</a:t>
                      </a:r>
                      <a:r>
                        <a:rPr dirty="0" sz="2150" spc="-6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 spc="-2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den </a:t>
                      </a: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Wissenschaftler*innen</a:t>
                      </a:r>
                      <a:endParaRPr sz="2150">
                        <a:latin typeface="Verdana"/>
                        <a:cs typeface="Verdana"/>
                      </a:endParaRPr>
                    </a:p>
                  </a:txBody>
                  <a:tcPr marL="0" marR="0" marB="0" marT="126364">
                    <a:lnL w="12700">
                      <a:solidFill>
                        <a:srgbClr val="0546A2"/>
                      </a:solidFill>
                      <a:prstDash val="solid"/>
                    </a:lnL>
                    <a:lnR w="12700">
                      <a:solidFill>
                        <a:srgbClr val="0546A2"/>
                      </a:solidFill>
                      <a:prstDash val="solid"/>
                    </a:lnR>
                    <a:lnT w="12700">
                      <a:solidFill>
                        <a:srgbClr val="0546A2"/>
                      </a:solidFill>
                      <a:prstDash val="solid"/>
                    </a:lnT>
                    <a:lnB w="12700">
                      <a:solidFill>
                        <a:srgbClr val="0546A2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5120" marR="546100">
                        <a:lnSpc>
                          <a:spcPct val="115100"/>
                        </a:lnSpc>
                        <a:spcBef>
                          <a:spcPts val="1000"/>
                        </a:spcBef>
                      </a:pP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Partizipative</a:t>
                      </a:r>
                      <a:r>
                        <a:rPr dirty="0" sz="2150" spc="-12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Gesundheitsforschung:</a:t>
                      </a:r>
                      <a:r>
                        <a:rPr dirty="0" sz="2150" spc="-12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Richtung</a:t>
                      </a:r>
                      <a:r>
                        <a:rPr dirty="0" sz="2150" spc="-12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eines Forschungsvorhabens</a:t>
                      </a:r>
                      <a:r>
                        <a:rPr dirty="0" sz="2150" spc="-13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gemeinsam</a:t>
                      </a:r>
                      <a:r>
                        <a:rPr dirty="0" sz="2150" spc="-13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bestimmen</a:t>
                      </a:r>
                      <a:r>
                        <a:rPr dirty="0" sz="2150" spc="-12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 spc="-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&amp; </a:t>
                      </a: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gestalten</a:t>
                      </a:r>
                      <a:endParaRPr sz="2150">
                        <a:latin typeface="Verdana"/>
                        <a:cs typeface="Verdana"/>
                      </a:endParaRPr>
                    </a:p>
                  </a:txBody>
                  <a:tcPr marL="0" marR="0" marB="0" marT="127000">
                    <a:lnL w="12700">
                      <a:solidFill>
                        <a:srgbClr val="0546A2"/>
                      </a:solidFill>
                      <a:prstDash val="solid"/>
                    </a:lnL>
                    <a:lnT w="12700">
                      <a:solidFill>
                        <a:srgbClr val="0546A2"/>
                      </a:solidFill>
                      <a:prstDash val="solid"/>
                    </a:lnT>
                    <a:lnB w="12700">
                      <a:solidFill>
                        <a:srgbClr val="0546A2"/>
                      </a:solidFill>
                      <a:prstDash val="solid"/>
                    </a:lnB>
                  </a:tcPr>
                </a:tc>
              </a:tr>
              <a:tr h="1487805">
                <a:tc>
                  <a:txBody>
                    <a:bodyPr/>
                    <a:lstStyle/>
                    <a:p>
                      <a:pPr marL="156210" marR="171450">
                        <a:lnSpc>
                          <a:spcPct val="115100"/>
                        </a:lnSpc>
                        <a:spcBef>
                          <a:spcPts val="645"/>
                        </a:spcBef>
                      </a:pP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Vorstufen</a:t>
                      </a:r>
                      <a:r>
                        <a:rPr dirty="0" sz="2150" spc="-12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 spc="-2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der </a:t>
                      </a: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Partizipation</a:t>
                      </a:r>
                      <a:endParaRPr sz="2150">
                        <a:latin typeface="Verdana"/>
                        <a:cs typeface="Verdana"/>
                      </a:endParaRPr>
                    </a:p>
                  </a:txBody>
                  <a:tcPr marL="0" marR="0" marB="0" marT="81915">
                    <a:lnR w="12700">
                      <a:solidFill>
                        <a:srgbClr val="0546A2"/>
                      </a:solidFill>
                      <a:prstDash val="solid"/>
                    </a:lnR>
                    <a:lnT w="12700">
                      <a:solidFill>
                        <a:srgbClr val="0546A2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11785" marR="1663700">
                        <a:lnSpc>
                          <a:spcPct val="115100"/>
                        </a:lnSpc>
                        <a:spcBef>
                          <a:spcPts val="645"/>
                        </a:spcBef>
                      </a:pP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Information, Anhörung, Einbeziehung</a:t>
                      </a:r>
                      <a:endParaRPr sz="2150">
                        <a:latin typeface="Verdana"/>
                        <a:cs typeface="Verdana"/>
                      </a:endParaRPr>
                    </a:p>
                  </a:txBody>
                  <a:tcPr marL="0" marR="0" marB="0" marT="81915">
                    <a:lnL w="12700">
                      <a:solidFill>
                        <a:srgbClr val="0546A2"/>
                      </a:solidFill>
                      <a:prstDash val="solid"/>
                    </a:lnL>
                    <a:lnR w="12700">
                      <a:solidFill>
                        <a:srgbClr val="0546A2"/>
                      </a:solidFill>
                      <a:prstDash val="solid"/>
                    </a:lnR>
                    <a:lnT w="12700">
                      <a:solidFill>
                        <a:srgbClr val="0546A2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25425" marR="292100">
                        <a:lnSpc>
                          <a:spcPct val="115100"/>
                        </a:lnSpc>
                        <a:spcBef>
                          <a:spcPts val="650"/>
                        </a:spcBef>
                      </a:pP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Unverbindliche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Beratung</a:t>
                      </a:r>
                      <a:r>
                        <a:rPr dirty="0" sz="2150" spc="-12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von</a:t>
                      </a:r>
                      <a:r>
                        <a:rPr dirty="0" sz="2150" spc="-114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 spc="-2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den </a:t>
                      </a: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Wissenschaftler*innen</a:t>
                      </a:r>
                      <a:endParaRPr sz="2150">
                        <a:latin typeface="Verdana"/>
                        <a:cs typeface="Verdana"/>
                      </a:endParaRPr>
                    </a:p>
                  </a:txBody>
                  <a:tcPr marL="0" marR="0" marB="0" marT="82550">
                    <a:lnL w="12700">
                      <a:solidFill>
                        <a:srgbClr val="0546A2"/>
                      </a:solidFill>
                      <a:prstDash val="solid"/>
                    </a:lnL>
                    <a:lnR w="12700">
                      <a:solidFill>
                        <a:srgbClr val="0546A2"/>
                      </a:solidFill>
                      <a:prstDash val="solid"/>
                    </a:lnR>
                    <a:lnT w="12700">
                      <a:solidFill>
                        <a:srgbClr val="0546A2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25120" marR="1089660">
                        <a:lnSpc>
                          <a:spcPct val="115100"/>
                        </a:lnSpc>
                        <a:spcBef>
                          <a:spcPts val="650"/>
                        </a:spcBef>
                      </a:pP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Information:</a:t>
                      </a:r>
                      <a:r>
                        <a:rPr dirty="0" sz="2150" spc="-1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„Informierte</a:t>
                      </a:r>
                      <a:r>
                        <a:rPr dirty="0" sz="2150" spc="-105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Einwilligung” Einbeziehung:</a:t>
                      </a:r>
                      <a:r>
                        <a:rPr dirty="0" sz="2150" spc="-7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Ein</a:t>
                      </a:r>
                      <a:r>
                        <a:rPr dirty="0" sz="2150" spc="-7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Patient*innenbeirat</a:t>
                      </a:r>
                      <a:r>
                        <a:rPr dirty="0" sz="2150" spc="-7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in</a:t>
                      </a:r>
                      <a:r>
                        <a:rPr dirty="0" sz="2150" spc="-7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150" spc="-10">
                          <a:solidFill>
                            <a:srgbClr val="0546A2"/>
                          </a:solidFill>
                          <a:latin typeface="Verdana"/>
                          <a:cs typeface="Verdana"/>
                        </a:rPr>
                        <a:t>einem Forschungsprojekt</a:t>
                      </a:r>
                      <a:endParaRPr sz="2150">
                        <a:latin typeface="Verdana"/>
                        <a:cs typeface="Verdana"/>
                      </a:endParaRPr>
                    </a:p>
                  </a:txBody>
                  <a:tcPr marL="0" marR="0" marB="0" marT="82550">
                    <a:lnL w="12700">
                      <a:solidFill>
                        <a:srgbClr val="0546A2"/>
                      </a:solidFill>
                      <a:prstDash val="solid"/>
                    </a:lnL>
                    <a:lnT w="12700">
                      <a:solidFill>
                        <a:srgbClr val="0546A2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18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7868265" cy="80594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844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spc="-235" b="1">
                <a:solidFill>
                  <a:srgbClr val="0546A2"/>
                </a:solidFill>
                <a:latin typeface="Verdana"/>
                <a:cs typeface="Verdana"/>
              </a:rPr>
              <a:t>e</a:t>
            </a:r>
            <a:r>
              <a:rPr dirty="0" sz="6400" spc="-330" b="1">
                <a:solidFill>
                  <a:srgbClr val="0546A2"/>
                </a:solidFill>
                <a:latin typeface="Verdana"/>
                <a:cs typeface="Verdana"/>
              </a:rPr>
              <a:t>il</a:t>
            </a:r>
            <a:r>
              <a:rPr dirty="0" sz="6400" spc="-300" b="1">
                <a:solidFill>
                  <a:srgbClr val="0546A2"/>
                </a:solidFill>
                <a:latin typeface="Verdana"/>
                <a:cs typeface="Verdana"/>
              </a:rPr>
              <a:t>h</a:t>
            </a:r>
            <a:r>
              <a:rPr dirty="0" sz="6400" spc="-325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6400" spc="-235" b="1">
                <a:solidFill>
                  <a:srgbClr val="0546A2"/>
                </a:solidFill>
                <a:latin typeface="Verdana"/>
                <a:cs typeface="Verdana"/>
              </a:rPr>
              <a:t>b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e</a:t>
            </a: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30" b="1">
                <a:solidFill>
                  <a:srgbClr val="0546A2"/>
                </a:solidFill>
                <a:latin typeface="Verdana"/>
                <a:cs typeface="Verdana"/>
              </a:rPr>
              <a:t>im</a:t>
            </a:r>
            <a:r>
              <a:rPr dirty="0" sz="6400" spc="-5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60" b="1">
                <a:solidFill>
                  <a:srgbClr val="0546A2"/>
                </a:solidFill>
                <a:latin typeface="Verdana"/>
                <a:cs typeface="Verdana"/>
              </a:rPr>
              <a:t>Forschungsprozess</a:t>
            </a:r>
            <a:endParaRPr sz="6400">
              <a:latin typeface="Verdana"/>
              <a:cs typeface="Verdana"/>
            </a:endParaRPr>
          </a:p>
          <a:p>
            <a:pPr marL="1876425" indent="-366395">
              <a:lnSpc>
                <a:spcPct val="100000"/>
              </a:lnSpc>
              <a:spcBef>
                <a:spcPts val="5585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Forschungsprozesse</a:t>
            </a:r>
            <a:r>
              <a:rPr dirty="0" sz="24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sind</a:t>
            </a:r>
            <a:r>
              <a:rPr dirty="0" sz="24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komplexe</a:t>
            </a:r>
            <a:r>
              <a:rPr dirty="0" sz="24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Prozesse</a:t>
            </a:r>
            <a:endParaRPr sz="2450">
              <a:latin typeface="Verdana"/>
              <a:cs typeface="Verdana"/>
            </a:endParaRPr>
          </a:p>
          <a:p>
            <a:pPr marL="1876425" indent="-366395">
              <a:lnSpc>
                <a:spcPct val="100000"/>
              </a:lnSpc>
              <a:spcBef>
                <a:spcPts val="2090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 heißt: Sie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bestehen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aus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mehreren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Teilen</a:t>
            </a:r>
            <a:endParaRPr sz="2450">
              <a:latin typeface="Verdana"/>
              <a:cs typeface="Verdana"/>
            </a:endParaRPr>
          </a:p>
          <a:p>
            <a:pPr marL="1877060" indent="-366395">
              <a:lnSpc>
                <a:spcPct val="100000"/>
              </a:lnSpc>
              <a:spcBef>
                <a:spcPts val="2085"/>
              </a:spcBef>
              <a:buChar char="•"/>
              <a:tabLst>
                <a:tab pos="187706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Wir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teilen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Forschungsprozess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diesem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Workshop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drei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Teile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auf:</a:t>
            </a:r>
            <a:endParaRPr sz="2450">
              <a:latin typeface="Verdana"/>
              <a:cs typeface="Verdana"/>
            </a:endParaRPr>
          </a:p>
          <a:p>
            <a:pPr lvl="1" marL="2158365" indent="-281305">
              <a:lnSpc>
                <a:spcPct val="100000"/>
              </a:lnSpc>
              <a:spcBef>
                <a:spcPts val="2090"/>
              </a:spcBef>
              <a:buFont typeface="Verdana"/>
              <a:buChar char="-"/>
              <a:tabLst>
                <a:tab pos="2158365" algn="l"/>
              </a:tabLst>
            </a:pP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Anfang</a:t>
            </a:r>
            <a:r>
              <a:rPr dirty="0" sz="2450" spc="-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Forschungsstudie: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Bestimmung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Thema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Zielen</a:t>
            </a:r>
            <a:endParaRPr sz="2450">
              <a:latin typeface="Verdana"/>
              <a:cs typeface="Verdana"/>
            </a:endParaRPr>
          </a:p>
          <a:p>
            <a:pPr lvl="1" marL="2158365" indent="-281305">
              <a:lnSpc>
                <a:spcPct val="100000"/>
              </a:lnSpc>
              <a:spcBef>
                <a:spcPts val="2090"/>
              </a:spcBef>
              <a:buFont typeface="Verdana"/>
              <a:buChar char="-"/>
              <a:tabLst>
                <a:tab pos="2158365" algn="l"/>
              </a:tabLst>
            </a:pP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Verlauf</a:t>
            </a:r>
            <a:r>
              <a:rPr dirty="0" sz="2450" spc="-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einer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Forschungsstudie: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Datenerhebung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Datenanalyse</a:t>
            </a:r>
            <a:endParaRPr sz="2450">
              <a:latin typeface="Verdana"/>
              <a:cs typeface="Verdana"/>
            </a:endParaRPr>
          </a:p>
          <a:p>
            <a:pPr lvl="1" marL="2158365" indent="-281305">
              <a:lnSpc>
                <a:spcPct val="100000"/>
              </a:lnSpc>
              <a:spcBef>
                <a:spcPts val="2085"/>
              </a:spcBef>
              <a:buFont typeface="Verdana"/>
              <a:buChar char="-"/>
              <a:tabLst>
                <a:tab pos="2158365" algn="l"/>
              </a:tabLst>
            </a:pP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Nachbereitung</a:t>
            </a:r>
            <a:r>
              <a:rPr dirty="0" sz="2450" spc="-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Studie: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Kommunikation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Forschungsergebnisse</a:t>
            </a:r>
            <a:endParaRPr sz="24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4150">
              <a:latin typeface="Verdana"/>
              <a:cs typeface="Verdana"/>
            </a:endParaRPr>
          </a:p>
          <a:p>
            <a:pPr marL="284480" marR="5080">
              <a:lnSpc>
                <a:spcPct val="100000"/>
              </a:lnSpc>
            </a:pPr>
            <a:r>
              <a:rPr dirty="0" sz="3300" spc="-45" b="1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kann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allen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70" b="1">
                <a:solidFill>
                  <a:srgbClr val="0546A2"/>
                </a:solidFill>
                <a:latin typeface="Verdana"/>
                <a:cs typeface="Verdana"/>
              </a:rPr>
              <a:t>Teilen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30" b="1">
                <a:solidFill>
                  <a:srgbClr val="0546A2"/>
                </a:solidFill>
                <a:latin typeface="Verdana"/>
                <a:cs typeface="Verdana"/>
              </a:rPr>
              <a:t>stattfinden,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muss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aber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nicht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0" b="1">
                <a:solidFill>
                  <a:srgbClr val="0546A2"/>
                </a:solidFill>
                <a:latin typeface="Verdana"/>
                <a:cs typeface="Verdana"/>
              </a:rPr>
              <a:t>immer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5" b="1">
                <a:solidFill>
                  <a:srgbClr val="0546A2"/>
                </a:solidFill>
                <a:latin typeface="Verdana"/>
                <a:cs typeface="Verdana"/>
              </a:rPr>
              <a:t>der </a:t>
            </a:r>
            <a:r>
              <a:rPr dirty="0" sz="3300" spc="-20" b="1">
                <a:solidFill>
                  <a:srgbClr val="0546A2"/>
                </a:solidFill>
                <a:latin typeface="Verdana"/>
                <a:cs typeface="Verdana"/>
              </a:rPr>
              <a:t>Fall</a:t>
            </a:r>
            <a:r>
              <a:rPr dirty="0" sz="3300" spc="-2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0" b="1">
                <a:solidFill>
                  <a:srgbClr val="0546A2"/>
                </a:solidFill>
                <a:latin typeface="Verdana"/>
                <a:cs typeface="Verdana"/>
              </a:rPr>
              <a:t>sein:</a:t>
            </a:r>
            <a:r>
              <a:rPr dirty="0" sz="3300" spc="-1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5" b="1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r>
              <a:rPr dirty="0" sz="3300" spc="-1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kann</a:t>
            </a:r>
            <a:r>
              <a:rPr dirty="0" sz="3300" spc="-1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5" b="1">
                <a:solidFill>
                  <a:srgbClr val="0546A2"/>
                </a:solidFill>
                <a:latin typeface="Verdana"/>
                <a:cs typeface="Verdana"/>
              </a:rPr>
              <a:t>z.</a:t>
            </a:r>
            <a:r>
              <a:rPr dirty="0" sz="3300" spc="-66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B.</a:t>
            </a:r>
            <a:r>
              <a:rPr dirty="0" sz="3300" spc="-1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auch</a:t>
            </a:r>
            <a:r>
              <a:rPr dirty="0" sz="3300" spc="-1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nur</a:t>
            </a:r>
            <a:r>
              <a:rPr dirty="0" sz="3300" spc="-1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3300" spc="-1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3300" spc="-1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0" b="1">
                <a:solidFill>
                  <a:srgbClr val="0546A2"/>
                </a:solidFill>
                <a:latin typeface="Verdana"/>
                <a:cs typeface="Verdana"/>
              </a:rPr>
              <a:t>Nachbereitung</a:t>
            </a:r>
            <a:r>
              <a:rPr dirty="0" sz="3300" spc="-1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stattfinden.</a:t>
            </a:r>
            <a:endParaRPr sz="3300">
              <a:latin typeface="Verdana"/>
              <a:cs typeface="Verdana"/>
            </a:endParaRPr>
          </a:p>
          <a:p>
            <a:pPr marL="284480" marR="817244">
              <a:lnSpc>
                <a:spcPct val="100000"/>
              </a:lnSpc>
              <a:spcBef>
                <a:spcPts val="985"/>
              </a:spcBef>
            </a:pPr>
            <a:r>
              <a:rPr dirty="0" sz="3300" spc="-45" b="1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kann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3300" spc="-18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0" b="1">
                <a:solidFill>
                  <a:srgbClr val="0546A2"/>
                </a:solidFill>
                <a:latin typeface="Verdana"/>
                <a:cs typeface="Verdana"/>
              </a:rPr>
              <a:t>verschiedenen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70" b="1">
                <a:solidFill>
                  <a:srgbClr val="0546A2"/>
                </a:solidFill>
                <a:latin typeface="Verdana"/>
                <a:cs typeface="Verdana"/>
              </a:rPr>
              <a:t>Teilen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0" b="1">
                <a:solidFill>
                  <a:srgbClr val="0546A2"/>
                </a:solidFill>
                <a:latin typeface="Verdana"/>
                <a:cs typeface="Verdana"/>
              </a:rPr>
              <a:t>unterschiedlich</a:t>
            </a:r>
            <a:r>
              <a:rPr dirty="0" sz="3300" spc="-18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5" b="1">
                <a:solidFill>
                  <a:srgbClr val="0546A2"/>
                </a:solidFill>
                <a:latin typeface="Verdana"/>
                <a:cs typeface="Verdana"/>
              </a:rPr>
              <a:t>intensiv</a:t>
            </a:r>
            <a:r>
              <a:rPr dirty="0" sz="3300" spc="-18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0" b="1">
                <a:solidFill>
                  <a:srgbClr val="0546A2"/>
                </a:solidFill>
                <a:latin typeface="Verdana"/>
                <a:cs typeface="Verdana"/>
              </a:rPr>
              <a:t>sein: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heißt,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kann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auf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5" b="1">
                <a:solidFill>
                  <a:srgbClr val="0546A2"/>
                </a:solidFill>
                <a:latin typeface="Verdana"/>
                <a:cs typeface="Verdana"/>
              </a:rPr>
              <a:t>unterschiedlichen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Stufen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stattfinden.</a:t>
            </a:r>
            <a:endParaRPr sz="3300">
              <a:latin typeface="Verdana"/>
              <a:cs typeface="Verdana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19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7181830" cy="807465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499"/>
              </a:lnSpc>
              <a:spcBef>
                <a:spcPts val="90"/>
              </a:spcBef>
            </a:pP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Beispiel</a:t>
            </a:r>
            <a:r>
              <a:rPr dirty="0" sz="6400" spc="-33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65" b="1">
                <a:solidFill>
                  <a:srgbClr val="0546A2"/>
                </a:solidFill>
                <a:latin typeface="Verdana"/>
                <a:cs typeface="Verdana"/>
              </a:rPr>
              <a:t>zum</a:t>
            </a:r>
            <a:r>
              <a:rPr dirty="0" sz="6400" spc="-38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04" b="1">
                <a:solidFill>
                  <a:srgbClr val="0546A2"/>
                </a:solidFill>
                <a:latin typeface="Verdana"/>
                <a:cs typeface="Verdana"/>
              </a:rPr>
              <a:t>Thema</a:t>
            </a:r>
            <a:r>
              <a:rPr dirty="0" sz="6400" spc="-34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r>
              <a:rPr dirty="0" sz="6400" spc="-2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35" b="1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6400" spc="-4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5" b="1">
                <a:solidFill>
                  <a:srgbClr val="0546A2"/>
                </a:solidFill>
                <a:latin typeface="Verdana"/>
                <a:cs typeface="Verdana"/>
              </a:rPr>
              <a:t>der </a:t>
            </a:r>
            <a:r>
              <a:rPr dirty="0" sz="6400" spc="-245" b="1">
                <a:solidFill>
                  <a:srgbClr val="0546A2"/>
                </a:solidFill>
                <a:latin typeface="Verdana"/>
                <a:cs typeface="Verdana"/>
              </a:rPr>
              <a:t>medizinsichen</a:t>
            </a:r>
            <a:r>
              <a:rPr dirty="0" sz="6400" spc="-229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90" b="1">
                <a:solidFill>
                  <a:srgbClr val="0546A2"/>
                </a:solidFill>
                <a:latin typeface="Verdana"/>
                <a:cs typeface="Verdana"/>
              </a:rPr>
              <a:t>Forschung</a:t>
            </a:r>
            <a:endParaRPr sz="6400">
              <a:latin typeface="Verdana"/>
              <a:cs typeface="Verdana"/>
            </a:endParaRPr>
          </a:p>
          <a:p>
            <a:pPr marL="923290">
              <a:lnSpc>
                <a:spcPct val="100000"/>
              </a:lnSpc>
              <a:spcBef>
                <a:spcPts val="3175"/>
              </a:spcBef>
            </a:pPr>
            <a:r>
              <a:rPr dirty="0" sz="3300" spc="-95" b="1">
                <a:solidFill>
                  <a:srgbClr val="0546A2"/>
                </a:solidFill>
                <a:latin typeface="Verdana"/>
                <a:cs typeface="Verdana"/>
              </a:rPr>
              <a:t>AugUR-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Studie</a:t>
            </a:r>
            <a:r>
              <a:rPr dirty="0" sz="3300" spc="-1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(Stark</a:t>
            </a:r>
            <a:r>
              <a:rPr dirty="0" sz="1900" spc="-8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et</a:t>
            </a:r>
            <a:r>
              <a:rPr dirty="0" sz="1900" spc="-7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al.</a:t>
            </a:r>
            <a:r>
              <a:rPr dirty="0" sz="1900" spc="-7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2015)</a:t>
            </a:r>
            <a:r>
              <a:rPr dirty="0" sz="1900" spc="-7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50" b="1">
                <a:solidFill>
                  <a:srgbClr val="0546A2"/>
                </a:solidFill>
                <a:latin typeface="Verdana"/>
                <a:cs typeface="Verdana"/>
              </a:rPr>
              <a:t>:</a:t>
            </a:r>
            <a:endParaRPr sz="3300">
              <a:latin typeface="Verdana"/>
              <a:cs typeface="Verdana"/>
            </a:endParaRPr>
          </a:p>
          <a:p>
            <a:pPr marL="923290" marR="739775">
              <a:lnSpc>
                <a:spcPct val="146800"/>
              </a:lnSpc>
              <a:spcBef>
                <a:spcPts val="54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Ziel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Studie: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Besseres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Verständnis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chronischer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Erkrankungen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im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höheren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Lebensalter </a:t>
            </a:r>
            <a:r>
              <a:rPr dirty="0" sz="3300" spc="-90" b="1">
                <a:solidFill>
                  <a:srgbClr val="0546A2"/>
                </a:solidFill>
                <a:latin typeface="Verdana"/>
                <a:cs typeface="Verdana"/>
              </a:rPr>
              <a:t>Warum?</a:t>
            </a:r>
            <a:r>
              <a:rPr dirty="0" sz="3300" spc="-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meisten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Menschen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chronischen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Gesundheitsproblemen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sind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über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70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Jahre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alt </a:t>
            </a:r>
            <a:r>
              <a:rPr dirty="0" sz="3300" spc="-40" b="1">
                <a:solidFill>
                  <a:srgbClr val="0546A2"/>
                </a:solidFill>
                <a:latin typeface="Verdana"/>
                <a:cs typeface="Verdana"/>
              </a:rPr>
              <a:t>Fachgebiet:</a:t>
            </a:r>
            <a:r>
              <a:rPr dirty="0" sz="3300" spc="-229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Augengesundheit</a:t>
            </a:r>
            <a:endParaRPr sz="2450">
              <a:latin typeface="Verdana"/>
              <a:cs typeface="Verdana"/>
            </a:endParaRPr>
          </a:p>
          <a:p>
            <a:pPr marL="1876425" marR="956310" indent="-367030">
              <a:lnSpc>
                <a:spcPct val="120600"/>
              </a:lnSpc>
              <a:spcBef>
                <a:spcPts val="1315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Warum?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Augenprobleme,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insbesondere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altersbedingte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Makuladegeneration,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bei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älteren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Menschen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häufiger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auftreten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(Winkler,</a:t>
            </a:r>
            <a:r>
              <a:rPr dirty="0" sz="1900" spc="-2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2022)</a:t>
            </a:r>
            <a:endParaRPr sz="1900">
              <a:latin typeface="Verdana"/>
              <a:cs typeface="Verdana"/>
            </a:endParaRPr>
          </a:p>
          <a:p>
            <a:pPr marL="923290" marR="2942590">
              <a:lnSpc>
                <a:spcPct val="137400"/>
              </a:lnSpc>
              <a:spcBef>
                <a:spcPts val="170"/>
              </a:spcBef>
            </a:pPr>
            <a:r>
              <a:rPr dirty="0" sz="3300" spc="-30" b="1">
                <a:solidFill>
                  <a:srgbClr val="0546A2"/>
                </a:solidFill>
                <a:latin typeface="Verdana"/>
                <a:cs typeface="Verdana"/>
              </a:rPr>
              <a:t>Methode:</a:t>
            </a:r>
            <a:r>
              <a:rPr dirty="0" sz="3300" spc="-6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Fragebogen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Fragen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dem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Lebensstil </a:t>
            </a:r>
            <a:r>
              <a:rPr dirty="0" sz="3300" spc="-55" b="1">
                <a:solidFill>
                  <a:srgbClr val="0546A2"/>
                </a:solidFill>
                <a:latin typeface="Verdana"/>
                <a:cs typeface="Verdana"/>
              </a:rPr>
              <a:t>Herausforderung:</a:t>
            </a:r>
            <a:r>
              <a:rPr dirty="0" sz="3300" spc="-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Ältere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Menschen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sind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oft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schwer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Studien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gewinnen </a:t>
            </a:r>
            <a:r>
              <a:rPr dirty="0" sz="3300" spc="-50" b="1">
                <a:solidFill>
                  <a:srgbClr val="0546A2"/>
                </a:solidFill>
                <a:latin typeface="Verdana"/>
                <a:cs typeface="Verdana"/>
              </a:rPr>
              <a:t>Frage: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kann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diese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Art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Studien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gelingen?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316694" y="4314243"/>
            <a:ext cx="12357735" cy="178498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750">
                <a:solidFill>
                  <a:srgbClr val="FFFFFF"/>
                </a:solidFill>
                <a:latin typeface="Verdana"/>
                <a:cs typeface="Verdana"/>
              </a:rPr>
              <a:t>FORSCHUNG</a:t>
            </a:r>
            <a:r>
              <a:rPr dirty="0" sz="5750" spc="-3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5750">
                <a:solidFill>
                  <a:srgbClr val="FFFFFF"/>
                </a:solidFill>
                <a:latin typeface="Verdana"/>
                <a:cs typeface="Verdana"/>
              </a:rPr>
              <a:t>MIT</a:t>
            </a:r>
            <a:r>
              <a:rPr dirty="0" sz="5750" spc="-2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5750" spc="-10">
                <a:solidFill>
                  <a:srgbClr val="FFFFFF"/>
                </a:solidFill>
                <a:latin typeface="Verdana"/>
                <a:cs typeface="Verdana"/>
              </a:rPr>
              <a:t>JEDEM</a:t>
            </a:r>
            <a:endParaRPr sz="57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5750">
                <a:solidFill>
                  <a:srgbClr val="FFFFFF"/>
                </a:solidFill>
                <a:latin typeface="Verdana"/>
                <a:cs typeface="Verdana"/>
              </a:rPr>
              <a:t>–</a:t>
            </a:r>
            <a:r>
              <a:rPr dirty="0" sz="5750" spc="-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5750">
                <a:solidFill>
                  <a:srgbClr val="FFFFFF"/>
                </a:solidFill>
                <a:latin typeface="Verdana"/>
                <a:cs typeface="Verdana"/>
              </a:rPr>
              <a:t>EINE</a:t>
            </a:r>
            <a:r>
              <a:rPr dirty="0" sz="5750" spc="-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5750">
                <a:solidFill>
                  <a:srgbClr val="FFFFFF"/>
                </a:solidFill>
                <a:latin typeface="Verdana"/>
                <a:cs typeface="Verdana"/>
              </a:rPr>
              <a:t>FRAGE</a:t>
            </a:r>
            <a:r>
              <a:rPr dirty="0" sz="5750" spc="-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5750">
                <a:solidFill>
                  <a:srgbClr val="FFFFFF"/>
                </a:solidFill>
                <a:latin typeface="Verdana"/>
                <a:cs typeface="Verdana"/>
              </a:rPr>
              <a:t>DER</a:t>
            </a:r>
            <a:r>
              <a:rPr dirty="0" sz="5750" spc="-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5750" spc="-10">
                <a:solidFill>
                  <a:srgbClr val="FFFFFF"/>
                </a:solidFill>
                <a:latin typeface="Verdana"/>
                <a:cs typeface="Verdana"/>
              </a:rPr>
              <a:t>PERSPEKTIVE</a:t>
            </a:r>
            <a:endParaRPr sz="575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315946" y="6931696"/>
            <a:ext cx="5191125" cy="15773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Or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t,</a:t>
            </a:r>
            <a:r>
              <a:rPr dirty="0" sz="2800" spc="-13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Verdana"/>
                <a:cs typeface="Verdana"/>
              </a:rPr>
              <a:t>Da</a:t>
            </a:r>
            <a:r>
              <a:rPr dirty="0" baseline="1984" sz="4200" spc="-15">
                <a:solidFill>
                  <a:srgbClr val="FFFFFF"/>
                </a:solidFill>
                <a:latin typeface="Verdana"/>
                <a:cs typeface="Verdana"/>
              </a:rPr>
              <a:t>tum</a:t>
            </a:r>
            <a:endParaRPr baseline="1984" sz="4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4500">
              <a:latin typeface="Verdana"/>
              <a:cs typeface="Verdana"/>
            </a:endParaRPr>
          </a:p>
          <a:p>
            <a:pPr marL="13335">
              <a:lnSpc>
                <a:spcPct val="100000"/>
              </a:lnSpc>
            </a:pPr>
            <a:r>
              <a:rPr dirty="0" sz="2800" spc="-95">
                <a:solidFill>
                  <a:srgbClr val="FFFFFF"/>
                </a:solidFill>
                <a:latin typeface="Verdana"/>
                <a:cs typeface="Verdana"/>
              </a:rPr>
              <a:t>Name(n)</a:t>
            </a:r>
            <a:r>
              <a:rPr dirty="0" sz="2800" spc="-11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>
                <a:solidFill>
                  <a:srgbClr val="FFFFFF"/>
                </a:solidFill>
                <a:latin typeface="Verdana"/>
                <a:cs typeface="Verdana"/>
              </a:rPr>
              <a:t>der</a:t>
            </a:r>
            <a:r>
              <a:rPr dirty="0" sz="2800" spc="-10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800" spc="-35">
                <a:solidFill>
                  <a:srgbClr val="FFFFFF"/>
                </a:solidFill>
                <a:latin typeface="Verdana"/>
                <a:cs typeface="Verdana"/>
              </a:rPr>
              <a:t>Veranstaltenden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400"/>
              </a:lnSpc>
              <a:spcBef>
                <a:spcPts val="90"/>
              </a:spcBef>
            </a:pPr>
            <a:r>
              <a:rPr dirty="0"/>
              <a:t>Logo der</a:t>
            </a:r>
            <a:r>
              <a:rPr dirty="0" spc="10"/>
              <a:t> </a:t>
            </a:r>
            <a:r>
              <a:rPr dirty="0" spc="-10"/>
              <a:t>veranstaltenden </a:t>
            </a:r>
            <a:r>
              <a:rPr dirty="0"/>
              <a:t>Institution/</a:t>
            </a:r>
            <a:r>
              <a:rPr dirty="0" spc="-35"/>
              <a:t> </a:t>
            </a:r>
            <a:r>
              <a:rPr dirty="0"/>
              <a:t>des</a:t>
            </a:r>
            <a:r>
              <a:rPr dirty="0" spc="-15"/>
              <a:t> </a:t>
            </a:r>
            <a:r>
              <a:rPr dirty="0" spc="-10"/>
              <a:t>Projektes</a:t>
            </a: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172374" y="9696039"/>
            <a:ext cx="2105587" cy="774845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530629" y="9696039"/>
            <a:ext cx="1919986" cy="780751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15749858" y="9696035"/>
            <a:ext cx="1309370" cy="775335"/>
            <a:chOff x="15749858" y="9696035"/>
            <a:chExt cx="1309370" cy="775335"/>
          </a:xfrm>
        </p:grpSpPr>
        <p:sp>
          <p:nvSpPr>
            <p:cNvPr id="8" name="object 8" descr=""/>
            <p:cNvSpPr/>
            <p:nvPr/>
          </p:nvSpPr>
          <p:spPr>
            <a:xfrm>
              <a:off x="15749858" y="9696035"/>
              <a:ext cx="1309370" cy="775335"/>
            </a:xfrm>
            <a:custGeom>
              <a:avLst/>
              <a:gdLst/>
              <a:ahLst/>
              <a:cxnLst/>
              <a:rect l="l" t="t" r="r" b="b"/>
              <a:pathLst>
                <a:path w="1309369" h="775334">
                  <a:moveTo>
                    <a:pt x="1308857" y="774845"/>
                  </a:moveTo>
                  <a:lnTo>
                    <a:pt x="0" y="774845"/>
                  </a:lnTo>
                  <a:lnTo>
                    <a:pt x="0" y="0"/>
                  </a:lnTo>
                  <a:lnTo>
                    <a:pt x="1308857" y="0"/>
                  </a:lnTo>
                  <a:lnTo>
                    <a:pt x="1308857" y="774845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5870221" y="9814954"/>
              <a:ext cx="1064260" cy="551815"/>
            </a:xfrm>
            <a:custGeom>
              <a:avLst/>
              <a:gdLst/>
              <a:ahLst/>
              <a:cxnLst/>
              <a:rect l="l" t="t" r="r" b="b"/>
              <a:pathLst>
                <a:path w="1064259" h="551815">
                  <a:moveTo>
                    <a:pt x="530455" y="551813"/>
                  </a:moveTo>
                  <a:lnTo>
                    <a:pt x="485432" y="547739"/>
                  </a:lnTo>
                  <a:lnTo>
                    <a:pt x="443058" y="535991"/>
                  </a:lnTo>
                  <a:lnTo>
                    <a:pt x="404040" y="517284"/>
                  </a:lnTo>
                  <a:lnTo>
                    <a:pt x="369084" y="492334"/>
                  </a:lnTo>
                  <a:lnTo>
                    <a:pt x="338899" y="461853"/>
                  </a:lnTo>
                  <a:lnTo>
                    <a:pt x="314190" y="426558"/>
                  </a:lnTo>
                  <a:lnTo>
                    <a:pt x="295665" y="387161"/>
                  </a:lnTo>
                  <a:lnTo>
                    <a:pt x="284032" y="344378"/>
                  </a:lnTo>
                  <a:lnTo>
                    <a:pt x="279997" y="298923"/>
                  </a:lnTo>
                  <a:lnTo>
                    <a:pt x="285087" y="247945"/>
                  </a:lnTo>
                  <a:lnTo>
                    <a:pt x="299686" y="200462"/>
                  </a:lnTo>
                  <a:lnTo>
                    <a:pt x="322791" y="157494"/>
                  </a:lnTo>
                  <a:lnTo>
                    <a:pt x="353395" y="120062"/>
                  </a:lnTo>
                  <a:lnTo>
                    <a:pt x="341553" y="124347"/>
                  </a:lnTo>
                  <a:lnTo>
                    <a:pt x="299437" y="143095"/>
                  </a:lnTo>
                  <a:lnTo>
                    <a:pt x="264326" y="162377"/>
                  </a:lnTo>
                  <a:lnTo>
                    <a:pt x="230512" y="184486"/>
                  </a:lnTo>
                  <a:lnTo>
                    <a:pt x="198122" y="209347"/>
                  </a:lnTo>
                  <a:lnTo>
                    <a:pt x="166606" y="237555"/>
                  </a:lnTo>
                  <a:lnTo>
                    <a:pt x="119775" y="288782"/>
                  </a:lnTo>
                  <a:lnTo>
                    <a:pt x="104382" y="308939"/>
                  </a:lnTo>
                  <a:lnTo>
                    <a:pt x="0" y="308939"/>
                  </a:lnTo>
                  <a:lnTo>
                    <a:pt x="20920" y="273435"/>
                  </a:lnTo>
                  <a:lnTo>
                    <a:pt x="44663" y="240406"/>
                  </a:lnTo>
                  <a:lnTo>
                    <a:pt x="83859" y="194707"/>
                  </a:lnTo>
                  <a:lnTo>
                    <a:pt x="138898" y="142765"/>
                  </a:lnTo>
                  <a:lnTo>
                    <a:pt x="176816" y="113308"/>
                  </a:lnTo>
                  <a:lnTo>
                    <a:pt x="216471" y="87081"/>
                  </a:lnTo>
                  <a:lnTo>
                    <a:pt x="257722" y="64171"/>
                  </a:lnTo>
                  <a:lnTo>
                    <a:pt x="300427" y="44664"/>
                  </a:lnTo>
                  <a:lnTo>
                    <a:pt x="344474" y="28639"/>
                  </a:lnTo>
                  <a:lnTo>
                    <a:pt x="389736" y="16140"/>
                  </a:lnTo>
                  <a:lnTo>
                    <a:pt x="436109" y="7187"/>
                  </a:lnTo>
                  <a:lnTo>
                    <a:pt x="483490" y="1800"/>
                  </a:lnTo>
                  <a:lnTo>
                    <a:pt x="531777" y="0"/>
                  </a:lnTo>
                  <a:lnTo>
                    <a:pt x="580064" y="1800"/>
                  </a:lnTo>
                  <a:lnTo>
                    <a:pt x="627448" y="7187"/>
                  </a:lnTo>
                  <a:lnTo>
                    <a:pt x="673825" y="16140"/>
                  </a:lnTo>
                  <a:lnTo>
                    <a:pt x="719089" y="28639"/>
                  </a:lnTo>
                  <a:lnTo>
                    <a:pt x="763138" y="44664"/>
                  </a:lnTo>
                  <a:lnTo>
                    <a:pt x="805836" y="64171"/>
                  </a:lnTo>
                  <a:lnTo>
                    <a:pt x="847083" y="87081"/>
                  </a:lnTo>
                  <a:lnTo>
                    <a:pt x="886737" y="113308"/>
                  </a:lnTo>
                  <a:lnTo>
                    <a:pt x="924655" y="142765"/>
                  </a:lnTo>
                  <a:lnTo>
                    <a:pt x="979694" y="194707"/>
                  </a:lnTo>
                  <a:lnTo>
                    <a:pt x="1018890" y="240406"/>
                  </a:lnTo>
                  <a:lnTo>
                    <a:pt x="1042633" y="273435"/>
                  </a:lnTo>
                  <a:lnTo>
                    <a:pt x="1063931" y="309601"/>
                  </a:lnTo>
                  <a:lnTo>
                    <a:pt x="1051311" y="331844"/>
                  </a:lnTo>
                  <a:lnTo>
                    <a:pt x="1018890" y="378798"/>
                  </a:lnTo>
                  <a:lnTo>
                    <a:pt x="979694" y="424495"/>
                  </a:lnTo>
                  <a:lnTo>
                    <a:pt x="924655" y="476437"/>
                  </a:lnTo>
                  <a:lnTo>
                    <a:pt x="876745" y="512921"/>
                  </a:lnTo>
                  <a:lnTo>
                    <a:pt x="826160" y="544265"/>
                  </a:lnTo>
                  <a:lnTo>
                    <a:pt x="826160" y="439512"/>
                  </a:lnTo>
                  <a:lnTo>
                    <a:pt x="836862" y="431975"/>
                  </a:lnTo>
                  <a:lnTo>
                    <a:pt x="847415" y="424154"/>
                  </a:lnTo>
                  <a:lnTo>
                    <a:pt x="899079" y="379619"/>
                  </a:lnTo>
                  <a:lnTo>
                    <a:pt x="944807" y="329295"/>
                  </a:lnTo>
                  <a:lnTo>
                    <a:pt x="959704" y="309668"/>
                  </a:lnTo>
                  <a:lnTo>
                    <a:pt x="944357" y="289498"/>
                  </a:lnTo>
                  <a:lnTo>
                    <a:pt x="897262" y="237859"/>
                  </a:lnTo>
                  <a:lnTo>
                    <a:pt x="865443" y="209347"/>
                  </a:lnTo>
                  <a:lnTo>
                    <a:pt x="833043" y="184486"/>
                  </a:lnTo>
                  <a:lnTo>
                    <a:pt x="799229" y="162377"/>
                  </a:lnTo>
                  <a:lnTo>
                    <a:pt x="764119" y="143095"/>
                  </a:lnTo>
                  <a:lnTo>
                    <a:pt x="727832" y="126714"/>
                  </a:lnTo>
                  <a:lnTo>
                    <a:pt x="705825" y="118425"/>
                  </a:lnTo>
                  <a:lnTo>
                    <a:pt x="737107" y="156044"/>
                  </a:lnTo>
                  <a:lnTo>
                    <a:pt x="760750" y="199370"/>
                  </a:lnTo>
                  <a:lnTo>
                    <a:pt x="775705" y="247347"/>
                  </a:lnTo>
                  <a:lnTo>
                    <a:pt x="780923" y="298923"/>
                  </a:lnTo>
                  <a:lnTo>
                    <a:pt x="776888" y="344378"/>
                  </a:lnTo>
                  <a:lnTo>
                    <a:pt x="765254" y="387161"/>
                  </a:lnTo>
                  <a:lnTo>
                    <a:pt x="746728" y="426558"/>
                  </a:lnTo>
                  <a:lnTo>
                    <a:pt x="722017" y="461853"/>
                  </a:lnTo>
                  <a:lnTo>
                    <a:pt x="691829" y="492334"/>
                  </a:lnTo>
                  <a:lnTo>
                    <a:pt x="656872" y="517284"/>
                  </a:lnTo>
                  <a:lnTo>
                    <a:pt x="617852" y="535991"/>
                  </a:lnTo>
                  <a:lnTo>
                    <a:pt x="575477" y="547739"/>
                  </a:lnTo>
                  <a:lnTo>
                    <a:pt x="530455" y="55181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287750" y="9968489"/>
              <a:ext cx="226418" cy="89733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189991" y="10078627"/>
              <a:ext cx="424401" cy="8973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20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7378680" cy="19856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 indent="-635">
              <a:lnSpc>
                <a:spcPct val="100499"/>
              </a:lnSpc>
              <a:spcBef>
                <a:spcPts val="90"/>
              </a:spcBef>
              <a:tabLst>
                <a:tab pos="12313920" algn="l"/>
              </a:tabLst>
            </a:pP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Beispiel</a:t>
            </a:r>
            <a:r>
              <a:rPr dirty="0" sz="6400" spc="-33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325" b="1">
                <a:solidFill>
                  <a:srgbClr val="0546A2"/>
                </a:solidFill>
                <a:latin typeface="Verdana"/>
                <a:cs typeface="Verdana"/>
              </a:rPr>
              <a:t>AugUR-</a:t>
            </a:r>
            <a:r>
              <a:rPr dirty="0" sz="6400" spc="-210" b="1">
                <a:solidFill>
                  <a:srgbClr val="0546A2"/>
                </a:solidFill>
                <a:latin typeface="Verdana"/>
                <a:cs typeface="Verdana"/>
              </a:rPr>
              <a:t>Studie</a:t>
            </a:r>
            <a:r>
              <a:rPr dirty="0" sz="6400" spc="-3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(Stark</a:t>
            </a:r>
            <a:r>
              <a:rPr dirty="0" sz="1900" spc="-3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et</a:t>
            </a:r>
            <a:r>
              <a:rPr dirty="0" sz="1900" spc="-3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al.</a:t>
            </a:r>
            <a:r>
              <a:rPr dirty="0" sz="1900" spc="-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2015)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6400" spc="-165" b="1">
                <a:solidFill>
                  <a:srgbClr val="0546A2"/>
                </a:solidFill>
                <a:latin typeface="Verdana"/>
                <a:cs typeface="Verdana"/>
              </a:rPr>
              <a:t>zum</a:t>
            </a:r>
            <a:r>
              <a:rPr dirty="0" sz="6400" spc="-3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95" b="1">
                <a:solidFill>
                  <a:srgbClr val="0546A2"/>
                </a:solidFill>
                <a:latin typeface="Verdana"/>
                <a:cs typeface="Verdana"/>
              </a:rPr>
              <a:t>Thema </a:t>
            </a: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r>
              <a:rPr dirty="0" sz="6400" spc="-2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550" b="1">
                <a:solidFill>
                  <a:srgbClr val="0546A2"/>
                </a:solidFill>
                <a:latin typeface="Verdana"/>
                <a:cs typeface="Verdana"/>
              </a:rPr>
              <a:t>(</a:t>
            </a:r>
            <a:r>
              <a:rPr dirty="0" sz="6400" spc="-320" b="1">
                <a:solidFill>
                  <a:srgbClr val="0546A2"/>
                </a:solidFill>
                <a:latin typeface="Verdana"/>
                <a:cs typeface="Verdana"/>
              </a:rPr>
              <a:t>U</a:t>
            </a: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m</a:t>
            </a:r>
            <a:r>
              <a:rPr dirty="0" sz="6400" spc="-245" b="1">
                <a:solidFill>
                  <a:srgbClr val="0546A2"/>
                </a:solidFill>
                <a:latin typeface="Verdana"/>
                <a:cs typeface="Verdana"/>
              </a:rPr>
              <a:t>s</a:t>
            </a: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e</a:t>
            </a:r>
            <a:r>
              <a:rPr dirty="0" sz="6400" spc="-13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spc="-300" b="1">
                <a:solidFill>
                  <a:srgbClr val="0546A2"/>
                </a:solidFill>
                <a:latin typeface="Verdana"/>
                <a:cs typeface="Verdana"/>
              </a:rPr>
              <a:t>z</a:t>
            </a:r>
            <a:r>
              <a:rPr dirty="0" sz="6400" spc="-345" b="1">
                <a:solidFill>
                  <a:srgbClr val="0546A2"/>
                </a:solidFill>
                <a:latin typeface="Verdana"/>
                <a:cs typeface="Verdana"/>
              </a:rPr>
              <a:t>u</a:t>
            </a:r>
            <a:r>
              <a:rPr dirty="0" sz="6400" spc="-290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6400" spc="-855" b="1">
                <a:solidFill>
                  <a:srgbClr val="0546A2"/>
                </a:solidFill>
                <a:latin typeface="Verdana"/>
                <a:cs typeface="Verdana"/>
              </a:rPr>
              <a:t>g</a:t>
            </a:r>
            <a:r>
              <a:rPr dirty="0" sz="6400" spc="-10" b="1">
                <a:solidFill>
                  <a:srgbClr val="0546A2"/>
                </a:solidFill>
                <a:latin typeface="Verdana"/>
                <a:cs typeface="Verdana"/>
              </a:rPr>
              <a:t>)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652083" y="3934117"/>
            <a:ext cx="16374744" cy="559244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algn="just" marL="12700" marR="1729739" indent="-635">
              <a:lnSpc>
                <a:spcPct val="111000"/>
              </a:lnSpc>
              <a:spcBef>
                <a:spcPts val="210"/>
              </a:spcBef>
            </a:pPr>
            <a:r>
              <a:rPr dirty="0" sz="3300" spc="-65" b="1">
                <a:solidFill>
                  <a:srgbClr val="0546A2"/>
                </a:solidFill>
                <a:latin typeface="Verdana"/>
                <a:cs typeface="Verdana"/>
              </a:rPr>
              <a:t>Frage-</a:t>
            </a:r>
            <a:r>
              <a:rPr dirty="0" sz="3300" spc="-50" b="1">
                <a:solidFill>
                  <a:srgbClr val="0546A2"/>
                </a:solidFill>
                <a:latin typeface="Verdana"/>
                <a:cs typeface="Verdana"/>
              </a:rPr>
              <a:t>Entwicklung:</a:t>
            </a:r>
            <a:r>
              <a:rPr dirty="0" sz="3300" spc="-6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Patient*innen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können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dazu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beitragen,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neue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Fragestellungen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zu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entwickeln,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gesammelten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erforscht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werden</a:t>
            </a:r>
            <a:endParaRPr sz="2450">
              <a:latin typeface="Verdana"/>
              <a:cs typeface="Verdana"/>
            </a:endParaRPr>
          </a:p>
          <a:p>
            <a:pPr algn="just" marL="963930" marR="112395" indent="-365760">
              <a:lnSpc>
                <a:spcPct val="115799"/>
              </a:lnSpc>
              <a:spcBef>
                <a:spcPts val="1025"/>
              </a:spcBef>
              <a:buSzPct val="74242"/>
              <a:buFont typeface="Verdana"/>
              <a:buChar char="•"/>
              <a:tabLst>
                <a:tab pos="965200" algn="l"/>
              </a:tabLst>
            </a:pPr>
            <a:r>
              <a:rPr dirty="0" sz="3300" spc="-40" b="1">
                <a:solidFill>
                  <a:srgbClr val="0546A2"/>
                </a:solidFill>
                <a:latin typeface="Verdana"/>
                <a:cs typeface="Verdana"/>
              </a:rPr>
              <a:t>Beispiel:</a:t>
            </a:r>
            <a:r>
              <a:rPr dirty="0" sz="3300" spc="-1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Wie</a:t>
            </a:r>
            <a:r>
              <a:rPr dirty="0" sz="24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beeinträchtigt</a:t>
            </a:r>
            <a:r>
              <a:rPr dirty="0" sz="24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altersbedingte</a:t>
            </a:r>
            <a:r>
              <a:rPr dirty="0" sz="24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Makuladegeneration</a:t>
            </a:r>
            <a:r>
              <a:rPr dirty="0" sz="24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sozialen</a:t>
            </a:r>
            <a:r>
              <a:rPr dirty="0" sz="24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Kontakte</a:t>
            </a:r>
            <a:r>
              <a:rPr dirty="0" sz="24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mit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Freunden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Familie?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wie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beeinflusst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diese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Änderung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sozialen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Kontakte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Gesundheit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Menschen?</a:t>
            </a:r>
            <a:endParaRPr sz="2450">
              <a:latin typeface="Verdana"/>
              <a:cs typeface="Verdana"/>
            </a:endParaRPr>
          </a:p>
          <a:p>
            <a:pPr marL="12700" marR="464820">
              <a:lnSpc>
                <a:spcPct val="111000"/>
              </a:lnSpc>
              <a:spcBef>
                <a:spcPts val="1220"/>
              </a:spcBef>
            </a:pPr>
            <a:r>
              <a:rPr dirty="0" sz="3300" spc="-55" b="1">
                <a:solidFill>
                  <a:srgbClr val="0546A2"/>
                </a:solidFill>
                <a:latin typeface="Verdana"/>
                <a:cs typeface="Verdana"/>
              </a:rPr>
              <a:t>Datenerhebung:</a:t>
            </a:r>
            <a:r>
              <a:rPr dirty="0" sz="3300" spc="-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Patient*innen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können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geschult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werden,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Umfrage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selbst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durchzuführen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–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Multiplikator*innenprinzip</a:t>
            </a:r>
            <a:endParaRPr sz="24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650"/>
              </a:spcBef>
            </a:pPr>
            <a:r>
              <a:rPr dirty="0" sz="3300" spc="-50" b="1">
                <a:solidFill>
                  <a:srgbClr val="0546A2"/>
                </a:solidFill>
                <a:latin typeface="Verdana"/>
                <a:cs typeface="Verdana"/>
              </a:rPr>
              <a:t>Einladung</a:t>
            </a:r>
            <a:r>
              <a:rPr dirty="0" sz="3300" spc="-1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3300" spc="-1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90" b="1">
                <a:solidFill>
                  <a:srgbClr val="0546A2"/>
                </a:solidFill>
                <a:latin typeface="Verdana"/>
                <a:cs typeface="Verdana"/>
              </a:rPr>
              <a:t>Teilnahme:</a:t>
            </a:r>
            <a:r>
              <a:rPr dirty="0" sz="3300" spc="-1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Einladungsmaterial</a:t>
            </a:r>
            <a:r>
              <a:rPr dirty="0" sz="2450" spc="-10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gemeinsam</a:t>
            </a:r>
            <a:r>
              <a:rPr dirty="0" sz="24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gestalten</a:t>
            </a:r>
            <a:endParaRPr sz="2450">
              <a:latin typeface="Verdana"/>
              <a:cs typeface="Verdana"/>
            </a:endParaRPr>
          </a:p>
          <a:p>
            <a:pPr marL="12700" marR="5080">
              <a:lnSpc>
                <a:spcPct val="111000"/>
              </a:lnSpc>
              <a:spcBef>
                <a:spcPts val="1045"/>
              </a:spcBef>
            </a:pPr>
            <a:r>
              <a:rPr dirty="0" sz="3300" spc="-40" b="1">
                <a:solidFill>
                  <a:srgbClr val="0546A2"/>
                </a:solidFill>
                <a:latin typeface="Verdana"/>
                <a:cs typeface="Verdana"/>
              </a:rPr>
              <a:t>Ergebnisse:</a:t>
            </a:r>
            <a:r>
              <a:rPr dirty="0" sz="3300" spc="-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Patient*innen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können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dazu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beitragen,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Ergebnisse,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jenseits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wissenschaftlichen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Publikation,</a:t>
            </a:r>
            <a:r>
              <a:rPr dirty="0" sz="24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patient*innengerecht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aufzubereiten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21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6596994" cy="787780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70" b="1">
                <a:solidFill>
                  <a:srgbClr val="0546A2"/>
                </a:solidFill>
                <a:latin typeface="Verdana"/>
                <a:cs typeface="Verdana"/>
              </a:rPr>
              <a:t>Zusammenfassung</a:t>
            </a:r>
            <a:endParaRPr sz="6400">
              <a:latin typeface="Verdana"/>
              <a:cs typeface="Verdana"/>
            </a:endParaRPr>
          </a:p>
          <a:p>
            <a:pPr marL="923290" marR="300355">
              <a:lnSpc>
                <a:spcPct val="120600"/>
              </a:lnSpc>
              <a:spcBef>
                <a:spcPts val="503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Damit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(Gesundheits-)Forschung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gelingen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kann,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braucht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Patient*innen,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ihre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medizinischen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Verfügung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stellen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(BMBF,</a:t>
            </a:r>
            <a:r>
              <a:rPr dirty="0" sz="1900" spc="-3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2020)</a:t>
            </a:r>
            <a:endParaRPr sz="1900">
              <a:latin typeface="Verdana"/>
              <a:cs typeface="Verdana"/>
            </a:endParaRPr>
          </a:p>
          <a:p>
            <a:pPr marL="923290" marR="591820">
              <a:lnSpc>
                <a:spcPct val="120600"/>
              </a:lnSpc>
              <a:spcBef>
                <a:spcPts val="148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Patient*innen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sollten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Einfluss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Art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Weise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nehmen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können,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ihre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verwendet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werden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=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Stärkung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endParaRPr sz="2450">
              <a:latin typeface="Verdana"/>
              <a:cs typeface="Verdana"/>
            </a:endParaRPr>
          </a:p>
          <a:p>
            <a:pPr marL="923290" marR="5080">
              <a:lnSpc>
                <a:spcPct val="120600"/>
              </a:lnSpc>
              <a:spcBef>
                <a:spcPts val="148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Um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jedoch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medizinischen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teilnehmen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Einfluss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 die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Verwendung</a:t>
            </a:r>
            <a:r>
              <a:rPr dirty="0" sz="2450" spc="610">
                <a:solidFill>
                  <a:srgbClr val="0546A2"/>
                </a:solidFill>
                <a:latin typeface="Verdana"/>
                <a:cs typeface="Verdana"/>
              </a:rPr>
              <a:t> 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eigenen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nehmen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können,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grundlegendes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Verständnis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dieser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Art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Forschung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(quantitative</a:t>
            </a:r>
            <a:r>
              <a:rPr dirty="0" sz="24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Forschung)</a:t>
            </a:r>
            <a:r>
              <a:rPr dirty="0" sz="24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erforderlich</a:t>
            </a:r>
            <a:r>
              <a:rPr dirty="0" sz="24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(Houwaart</a:t>
            </a:r>
            <a:r>
              <a:rPr dirty="0" sz="1900" spc="-5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et</a:t>
            </a:r>
            <a:r>
              <a:rPr dirty="0" sz="1900" spc="-5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al.,</a:t>
            </a:r>
            <a:r>
              <a:rPr dirty="0" sz="1900" spc="-4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2021)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650">
              <a:latin typeface="Verdana"/>
              <a:cs typeface="Verdana"/>
            </a:endParaRPr>
          </a:p>
          <a:p>
            <a:pPr marL="2603500" marR="143510">
              <a:lnSpc>
                <a:spcPct val="100000"/>
              </a:lnSpc>
            </a:pP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Es</a:t>
            </a:r>
            <a:r>
              <a:rPr dirty="0" sz="3300" spc="-1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3300" spc="-1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daher</a:t>
            </a:r>
            <a:r>
              <a:rPr dirty="0" sz="3300" spc="-1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30" b="1">
                <a:solidFill>
                  <a:srgbClr val="0546A2"/>
                </a:solidFill>
                <a:latin typeface="Verdana"/>
                <a:cs typeface="Verdana"/>
              </a:rPr>
              <a:t>wichtig,</a:t>
            </a:r>
            <a:r>
              <a:rPr dirty="0" sz="3300" spc="-1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dass</a:t>
            </a:r>
            <a:r>
              <a:rPr dirty="0" sz="3300" spc="-1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65" b="1">
                <a:solidFill>
                  <a:srgbClr val="0546A2"/>
                </a:solidFill>
                <a:latin typeface="Verdana"/>
                <a:cs typeface="Verdana"/>
              </a:rPr>
              <a:t>Patient*innen</a:t>
            </a:r>
            <a:r>
              <a:rPr dirty="0" sz="3300" spc="-1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3300" spc="-1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ihrer</a:t>
            </a:r>
            <a:r>
              <a:rPr dirty="0" sz="3300" spc="-1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Kompetenz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im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35" b="1">
                <a:solidFill>
                  <a:srgbClr val="0546A2"/>
                </a:solidFill>
                <a:latin typeface="Verdana"/>
                <a:cs typeface="Verdana"/>
              </a:rPr>
              <a:t>Umgang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0" b="1">
                <a:solidFill>
                  <a:srgbClr val="0546A2"/>
                </a:solidFill>
                <a:latin typeface="Verdana"/>
                <a:cs typeface="Verdana"/>
              </a:rPr>
              <a:t>Statistik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gestärkt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5" b="1">
                <a:solidFill>
                  <a:srgbClr val="0546A2"/>
                </a:solidFill>
                <a:latin typeface="Verdana"/>
                <a:cs typeface="Verdana"/>
              </a:rPr>
              <a:t>und </a:t>
            </a:r>
            <a:r>
              <a:rPr dirty="0" sz="3300" spc="-20" b="1">
                <a:solidFill>
                  <a:srgbClr val="0546A2"/>
                </a:solidFill>
                <a:latin typeface="Verdana"/>
                <a:cs typeface="Verdana"/>
              </a:rPr>
              <a:t>unterstützt</a:t>
            </a:r>
            <a:r>
              <a:rPr dirty="0" sz="3300" spc="-1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0" b="1">
                <a:solidFill>
                  <a:srgbClr val="0546A2"/>
                </a:solidFill>
                <a:latin typeface="Verdana"/>
                <a:cs typeface="Verdana"/>
              </a:rPr>
              <a:t>werden</a:t>
            </a:r>
            <a:r>
              <a:rPr dirty="0" sz="3300" spc="-1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(Houwaart</a:t>
            </a:r>
            <a:r>
              <a:rPr dirty="0" sz="1900" spc="-8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et</a:t>
            </a:r>
            <a:r>
              <a:rPr dirty="0" sz="1900" spc="-8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al.,</a:t>
            </a:r>
            <a:r>
              <a:rPr dirty="0" sz="1900" spc="-7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2021;</a:t>
            </a:r>
            <a:r>
              <a:rPr dirty="0" sz="1900" spc="-8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Nieke</a:t>
            </a:r>
            <a:r>
              <a:rPr dirty="0" sz="1900" spc="-8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900" spc="-8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Eicher,</a:t>
            </a:r>
            <a:r>
              <a:rPr dirty="0" sz="1900" spc="-8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2022)</a:t>
            </a:r>
            <a:endParaRPr sz="1900">
              <a:latin typeface="Verdana"/>
              <a:cs typeface="Verdana"/>
            </a:endParaRPr>
          </a:p>
          <a:p>
            <a:pPr marL="2603500">
              <a:lnSpc>
                <a:spcPct val="100000"/>
              </a:lnSpc>
              <a:spcBef>
                <a:spcPts val="980"/>
              </a:spcBef>
            </a:pP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Dies</a:t>
            </a:r>
            <a:r>
              <a:rPr dirty="0" sz="3300" spc="-1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3300" spc="-16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3300" spc="-1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55" b="1">
                <a:solidFill>
                  <a:srgbClr val="0546A2"/>
                </a:solidFill>
                <a:latin typeface="Verdana"/>
                <a:cs typeface="Verdana"/>
              </a:rPr>
              <a:t>Anknüpfungspunkt</a:t>
            </a:r>
            <a:r>
              <a:rPr dirty="0" sz="3300" spc="-16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3300" spc="-1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3300" spc="-1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5" b="1">
                <a:solidFill>
                  <a:srgbClr val="0546A2"/>
                </a:solidFill>
                <a:latin typeface="Verdana"/>
                <a:cs typeface="Verdana"/>
              </a:rPr>
              <a:t>heutigen</a:t>
            </a:r>
            <a:r>
              <a:rPr dirty="0" sz="3300" spc="-1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Workshop</a:t>
            </a:r>
            <a:endParaRPr sz="3300">
              <a:latin typeface="Verdana"/>
              <a:cs typeface="Verdana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1674088" y="7482757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4">
                <a:moveTo>
                  <a:pt x="1041717" y="219722"/>
                </a:moveTo>
                <a:lnTo>
                  <a:pt x="816952" y="89966"/>
                </a:lnTo>
                <a:lnTo>
                  <a:pt x="813841" y="95364"/>
                </a:lnTo>
                <a:lnTo>
                  <a:pt x="1023810" y="216585"/>
                </a:lnTo>
                <a:lnTo>
                  <a:pt x="235724" y="216585"/>
                </a:lnTo>
                <a:lnTo>
                  <a:pt x="235724" y="222834"/>
                </a:lnTo>
                <a:lnTo>
                  <a:pt x="1023810" y="222834"/>
                </a:lnTo>
                <a:lnTo>
                  <a:pt x="813841" y="344068"/>
                </a:lnTo>
                <a:lnTo>
                  <a:pt x="816952" y="349478"/>
                </a:lnTo>
                <a:lnTo>
                  <a:pt x="1041717" y="219722"/>
                </a:lnTo>
                <a:close/>
              </a:path>
              <a:path w="1277620" h="440054">
                <a:moveTo>
                  <a:pt x="1277454" y="219710"/>
                </a:moveTo>
                <a:lnTo>
                  <a:pt x="1272984" y="175488"/>
                </a:lnTo>
                <a:lnTo>
                  <a:pt x="1271206" y="169786"/>
                </a:lnTo>
                <a:lnTo>
                  <a:pt x="1271206" y="219722"/>
                </a:lnTo>
                <a:lnTo>
                  <a:pt x="1265555" y="268605"/>
                </a:lnTo>
                <a:lnTo>
                  <a:pt x="1249476" y="313512"/>
                </a:lnTo>
                <a:lnTo>
                  <a:pt x="1224241" y="353148"/>
                </a:lnTo>
                <a:lnTo>
                  <a:pt x="1191171" y="386232"/>
                </a:lnTo>
                <a:lnTo>
                  <a:pt x="1151521" y="411454"/>
                </a:lnTo>
                <a:lnTo>
                  <a:pt x="1106614" y="427545"/>
                </a:lnTo>
                <a:lnTo>
                  <a:pt x="1057732" y="433184"/>
                </a:lnTo>
                <a:lnTo>
                  <a:pt x="219722" y="433184"/>
                </a:lnTo>
                <a:lnTo>
                  <a:pt x="170840" y="427545"/>
                </a:lnTo>
                <a:lnTo>
                  <a:pt x="125920" y="411454"/>
                </a:lnTo>
                <a:lnTo>
                  <a:pt x="86283" y="386232"/>
                </a:lnTo>
                <a:lnTo>
                  <a:pt x="53200" y="353148"/>
                </a:lnTo>
                <a:lnTo>
                  <a:pt x="27978" y="313512"/>
                </a:lnTo>
                <a:lnTo>
                  <a:pt x="11899" y="268605"/>
                </a:lnTo>
                <a:lnTo>
                  <a:pt x="6248" y="219710"/>
                </a:lnTo>
                <a:lnTo>
                  <a:pt x="11899" y="170827"/>
                </a:lnTo>
                <a:lnTo>
                  <a:pt x="27978" y="125920"/>
                </a:lnTo>
                <a:lnTo>
                  <a:pt x="53200" y="86283"/>
                </a:lnTo>
                <a:lnTo>
                  <a:pt x="86283" y="53200"/>
                </a:lnTo>
                <a:lnTo>
                  <a:pt x="125920" y="27978"/>
                </a:lnTo>
                <a:lnTo>
                  <a:pt x="170840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71" y="53200"/>
                </a:lnTo>
                <a:lnTo>
                  <a:pt x="1224241" y="86283"/>
                </a:lnTo>
                <a:lnTo>
                  <a:pt x="1249476" y="125920"/>
                </a:lnTo>
                <a:lnTo>
                  <a:pt x="1265555" y="170827"/>
                </a:lnTo>
                <a:lnTo>
                  <a:pt x="1271206" y="219722"/>
                </a:lnTo>
                <a:lnTo>
                  <a:pt x="1271206" y="169786"/>
                </a:lnTo>
                <a:lnTo>
                  <a:pt x="1239875" y="96951"/>
                </a:lnTo>
                <a:lnTo>
                  <a:pt x="1213027" y="64427"/>
                </a:lnTo>
                <a:lnTo>
                  <a:pt x="1180490" y="37579"/>
                </a:lnTo>
                <a:lnTo>
                  <a:pt x="1143177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51"/>
                </a:lnTo>
                <a:lnTo>
                  <a:pt x="17297" y="134277"/>
                </a:lnTo>
                <a:lnTo>
                  <a:pt x="4483" y="175488"/>
                </a:lnTo>
                <a:lnTo>
                  <a:pt x="0" y="219722"/>
                </a:lnTo>
                <a:lnTo>
                  <a:pt x="4483" y="263944"/>
                </a:lnTo>
                <a:lnTo>
                  <a:pt x="17297" y="305155"/>
                </a:lnTo>
                <a:lnTo>
                  <a:pt x="37579" y="342480"/>
                </a:lnTo>
                <a:lnTo>
                  <a:pt x="64427" y="375005"/>
                </a:lnTo>
                <a:lnTo>
                  <a:pt x="96964" y="401853"/>
                </a:lnTo>
                <a:lnTo>
                  <a:pt x="134277" y="422135"/>
                </a:lnTo>
                <a:lnTo>
                  <a:pt x="175501" y="434962"/>
                </a:lnTo>
                <a:lnTo>
                  <a:pt x="219722" y="439432"/>
                </a:lnTo>
                <a:lnTo>
                  <a:pt x="1057732" y="439432"/>
                </a:lnTo>
                <a:lnTo>
                  <a:pt x="1101953" y="434962"/>
                </a:lnTo>
                <a:lnTo>
                  <a:pt x="1107643" y="433184"/>
                </a:lnTo>
                <a:lnTo>
                  <a:pt x="1143177" y="422135"/>
                </a:lnTo>
                <a:lnTo>
                  <a:pt x="1180490" y="401853"/>
                </a:lnTo>
                <a:lnTo>
                  <a:pt x="1213027" y="375005"/>
                </a:lnTo>
                <a:lnTo>
                  <a:pt x="1239875" y="342468"/>
                </a:lnTo>
                <a:lnTo>
                  <a:pt x="1260157" y="305155"/>
                </a:lnTo>
                <a:lnTo>
                  <a:pt x="1272984" y="263931"/>
                </a:lnTo>
                <a:lnTo>
                  <a:pt x="1277454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22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/>
          <p:nvPr/>
        </p:nvSpPr>
        <p:spPr>
          <a:xfrm>
            <a:off x="4456963" y="3717654"/>
            <a:ext cx="11190605" cy="4717415"/>
          </a:xfrm>
          <a:custGeom>
            <a:avLst/>
            <a:gdLst/>
            <a:ahLst/>
            <a:cxnLst/>
            <a:rect l="l" t="t" r="r" b="b"/>
            <a:pathLst>
              <a:path w="11190605" h="4717415">
                <a:moveTo>
                  <a:pt x="5595086" y="4717133"/>
                </a:moveTo>
                <a:lnTo>
                  <a:pt x="5661211" y="4716972"/>
                </a:lnTo>
                <a:lnTo>
                  <a:pt x="5727154" y="4716489"/>
                </a:lnTo>
                <a:lnTo>
                  <a:pt x="5792908" y="4715687"/>
                </a:lnTo>
                <a:lnTo>
                  <a:pt x="5858472" y="4714566"/>
                </a:lnTo>
                <a:lnTo>
                  <a:pt x="5923839" y="4713130"/>
                </a:lnTo>
                <a:lnTo>
                  <a:pt x="5989006" y="4711378"/>
                </a:lnTo>
                <a:lnTo>
                  <a:pt x="6053969" y="4709315"/>
                </a:lnTo>
                <a:lnTo>
                  <a:pt x="6118723" y="4706940"/>
                </a:lnTo>
                <a:lnTo>
                  <a:pt x="6183265" y="4704257"/>
                </a:lnTo>
                <a:lnTo>
                  <a:pt x="6247589" y="4701266"/>
                </a:lnTo>
                <a:lnTo>
                  <a:pt x="6311693" y="4697969"/>
                </a:lnTo>
                <a:lnTo>
                  <a:pt x="6375571" y="4694369"/>
                </a:lnTo>
                <a:lnTo>
                  <a:pt x="6439220" y="4690466"/>
                </a:lnTo>
                <a:lnTo>
                  <a:pt x="6502636" y="4686264"/>
                </a:lnTo>
                <a:lnTo>
                  <a:pt x="6565813" y="4681763"/>
                </a:lnTo>
                <a:lnTo>
                  <a:pt x="6628748" y="4676965"/>
                </a:lnTo>
                <a:lnTo>
                  <a:pt x="6691437" y="4671872"/>
                </a:lnTo>
                <a:lnTo>
                  <a:pt x="6753876" y="4666486"/>
                </a:lnTo>
                <a:lnTo>
                  <a:pt x="6816060" y="4660809"/>
                </a:lnTo>
                <a:lnTo>
                  <a:pt x="6877985" y="4654842"/>
                </a:lnTo>
                <a:lnTo>
                  <a:pt x="6939647" y="4648587"/>
                </a:lnTo>
                <a:lnTo>
                  <a:pt x="7001041" y="4642046"/>
                </a:lnTo>
                <a:lnTo>
                  <a:pt x="7062165" y="4635221"/>
                </a:lnTo>
                <a:lnTo>
                  <a:pt x="7123012" y="4628113"/>
                </a:lnTo>
                <a:lnTo>
                  <a:pt x="7183580" y="4620725"/>
                </a:lnTo>
                <a:lnTo>
                  <a:pt x="7243863" y="4613057"/>
                </a:lnTo>
                <a:lnTo>
                  <a:pt x="7303859" y="4605112"/>
                </a:lnTo>
                <a:lnTo>
                  <a:pt x="7363562" y="4596892"/>
                </a:lnTo>
                <a:lnTo>
                  <a:pt x="7422968" y="4588398"/>
                </a:lnTo>
                <a:lnTo>
                  <a:pt x="7482073" y="4579632"/>
                </a:lnTo>
                <a:lnTo>
                  <a:pt x="7540874" y="4570596"/>
                </a:lnTo>
                <a:lnTo>
                  <a:pt x="7599365" y="4561291"/>
                </a:lnTo>
                <a:lnTo>
                  <a:pt x="7657543" y="4551720"/>
                </a:lnTo>
                <a:lnTo>
                  <a:pt x="7715403" y="4541884"/>
                </a:lnTo>
                <a:lnTo>
                  <a:pt x="7772941" y="4531785"/>
                </a:lnTo>
                <a:lnTo>
                  <a:pt x="7830153" y="4521425"/>
                </a:lnTo>
                <a:lnTo>
                  <a:pt x="7887035" y="4510805"/>
                </a:lnTo>
                <a:lnTo>
                  <a:pt x="7943583" y="4499927"/>
                </a:lnTo>
                <a:lnTo>
                  <a:pt x="7999792" y="4488794"/>
                </a:lnTo>
                <a:lnTo>
                  <a:pt x="8055658" y="4477406"/>
                </a:lnTo>
                <a:lnTo>
                  <a:pt x="8111177" y="4465765"/>
                </a:lnTo>
                <a:lnTo>
                  <a:pt x="8166344" y="4453874"/>
                </a:lnTo>
                <a:lnTo>
                  <a:pt x="8221157" y="4441734"/>
                </a:lnTo>
                <a:lnTo>
                  <a:pt x="8275610" y="4429347"/>
                </a:lnTo>
                <a:lnTo>
                  <a:pt x="8329699" y="4416714"/>
                </a:lnTo>
                <a:lnTo>
                  <a:pt x="8383419" y="4403838"/>
                </a:lnTo>
                <a:lnTo>
                  <a:pt x="8436768" y="4390720"/>
                </a:lnTo>
                <a:lnTo>
                  <a:pt x="8489740" y="4377362"/>
                </a:lnTo>
                <a:lnTo>
                  <a:pt x="8542332" y="4363765"/>
                </a:lnTo>
                <a:lnTo>
                  <a:pt x="8594539" y="4349932"/>
                </a:lnTo>
                <a:lnTo>
                  <a:pt x="8646357" y="4335865"/>
                </a:lnTo>
                <a:lnTo>
                  <a:pt x="8697781" y="4321564"/>
                </a:lnTo>
                <a:lnTo>
                  <a:pt x="8748809" y="4307032"/>
                </a:lnTo>
                <a:lnTo>
                  <a:pt x="8799434" y="4292271"/>
                </a:lnTo>
                <a:lnTo>
                  <a:pt x="8849654" y="4277281"/>
                </a:lnTo>
                <a:lnTo>
                  <a:pt x="8899464" y="4262066"/>
                </a:lnTo>
                <a:lnTo>
                  <a:pt x="8948860" y="4246627"/>
                </a:lnTo>
                <a:lnTo>
                  <a:pt x="8997837" y="4230966"/>
                </a:lnTo>
                <a:lnTo>
                  <a:pt x="9046392" y="4215083"/>
                </a:lnTo>
                <a:lnTo>
                  <a:pt x="9094519" y="4198982"/>
                </a:lnTo>
                <a:lnTo>
                  <a:pt x="9142216" y="4182664"/>
                </a:lnTo>
                <a:lnTo>
                  <a:pt x="9189478" y="4166131"/>
                </a:lnTo>
                <a:lnTo>
                  <a:pt x="9236300" y="4149384"/>
                </a:lnTo>
                <a:lnTo>
                  <a:pt x="9282679" y="4132425"/>
                </a:lnTo>
                <a:lnTo>
                  <a:pt x="9328610" y="4115256"/>
                </a:lnTo>
                <a:lnTo>
                  <a:pt x="9374089" y="4097879"/>
                </a:lnTo>
                <a:lnTo>
                  <a:pt x="9419112" y="4080296"/>
                </a:lnTo>
                <a:lnTo>
                  <a:pt x="9463674" y="4062508"/>
                </a:lnTo>
                <a:lnTo>
                  <a:pt x="9507772" y="4044517"/>
                </a:lnTo>
                <a:lnTo>
                  <a:pt x="9551401" y="4026325"/>
                </a:lnTo>
                <a:lnTo>
                  <a:pt x="9594557" y="4007933"/>
                </a:lnTo>
                <a:lnTo>
                  <a:pt x="9637236" y="3989344"/>
                </a:lnTo>
                <a:lnTo>
                  <a:pt x="9679434" y="3970559"/>
                </a:lnTo>
                <a:lnTo>
                  <a:pt x="9721146" y="3951580"/>
                </a:lnTo>
                <a:lnTo>
                  <a:pt x="9762368" y="3932408"/>
                </a:lnTo>
                <a:lnTo>
                  <a:pt x="9803096" y="3913047"/>
                </a:lnTo>
                <a:lnTo>
                  <a:pt x="9843326" y="3893496"/>
                </a:lnTo>
                <a:lnTo>
                  <a:pt x="9883054" y="3873758"/>
                </a:lnTo>
                <a:lnTo>
                  <a:pt x="9922275" y="3853835"/>
                </a:lnTo>
                <a:lnTo>
                  <a:pt x="9960986" y="3833729"/>
                </a:lnTo>
                <a:lnTo>
                  <a:pt x="9999181" y="3813441"/>
                </a:lnTo>
                <a:lnTo>
                  <a:pt x="10036857" y="3792973"/>
                </a:lnTo>
                <a:lnTo>
                  <a:pt x="10074010" y="3772327"/>
                </a:lnTo>
                <a:lnTo>
                  <a:pt x="10110636" y="3751505"/>
                </a:lnTo>
                <a:lnTo>
                  <a:pt x="10146730" y="3730508"/>
                </a:lnTo>
                <a:lnTo>
                  <a:pt x="10182287" y="3709338"/>
                </a:lnTo>
                <a:lnTo>
                  <a:pt x="10217305" y="3687997"/>
                </a:lnTo>
                <a:lnTo>
                  <a:pt x="10251778" y="3666487"/>
                </a:lnTo>
                <a:lnTo>
                  <a:pt x="10285703" y="3644809"/>
                </a:lnTo>
                <a:lnTo>
                  <a:pt x="10319075" y="3622966"/>
                </a:lnTo>
                <a:lnTo>
                  <a:pt x="10351890" y="3600958"/>
                </a:lnTo>
                <a:lnTo>
                  <a:pt x="10384144" y="3578789"/>
                </a:lnTo>
                <a:lnTo>
                  <a:pt x="10415833" y="3556458"/>
                </a:lnTo>
                <a:lnTo>
                  <a:pt x="10446952" y="3533970"/>
                </a:lnTo>
                <a:lnTo>
                  <a:pt x="10507465" y="3488523"/>
                </a:lnTo>
                <a:lnTo>
                  <a:pt x="10565649" y="3442463"/>
                </a:lnTo>
                <a:lnTo>
                  <a:pt x="10621471" y="3395804"/>
                </a:lnTo>
                <a:lnTo>
                  <a:pt x="10674898" y="3348559"/>
                </a:lnTo>
                <a:lnTo>
                  <a:pt x="10725895" y="3300744"/>
                </a:lnTo>
                <a:lnTo>
                  <a:pt x="10774430" y="3252372"/>
                </a:lnTo>
                <a:lnTo>
                  <a:pt x="10820468" y="3203457"/>
                </a:lnTo>
                <a:lnTo>
                  <a:pt x="10863976" y="3154013"/>
                </a:lnTo>
                <a:lnTo>
                  <a:pt x="10904921" y="3104055"/>
                </a:lnTo>
                <a:lnTo>
                  <a:pt x="10943268" y="3053597"/>
                </a:lnTo>
                <a:lnTo>
                  <a:pt x="10978985" y="3002653"/>
                </a:lnTo>
                <a:lnTo>
                  <a:pt x="11012037" y="2951237"/>
                </a:lnTo>
                <a:lnTo>
                  <a:pt x="11042391" y="2899364"/>
                </a:lnTo>
                <a:lnTo>
                  <a:pt x="11070014" y="2847046"/>
                </a:lnTo>
                <a:lnTo>
                  <a:pt x="11094872" y="2794300"/>
                </a:lnTo>
                <a:lnTo>
                  <a:pt x="11116931" y="2741138"/>
                </a:lnTo>
                <a:lnTo>
                  <a:pt x="11136158" y="2687575"/>
                </a:lnTo>
                <a:lnTo>
                  <a:pt x="11152519" y="2633625"/>
                </a:lnTo>
                <a:lnTo>
                  <a:pt x="11165981" y="2579302"/>
                </a:lnTo>
                <a:lnTo>
                  <a:pt x="11176509" y="2524621"/>
                </a:lnTo>
                <a:lnTo>
                  <a:pt x="11184071" y="2469595"/>
                </a:lnTo>
                <a:lnTo>
                  <a:pt x="11188633" y="2414239"/>
                </a:lnTo>
                <a:lnTo>
                  <a:pt x="11190161" y="2358566"/>
                </a:lnTo>
                <a:lnTo>
                  <a:pt x="11189779" y="2330692"/>
                </a:lnTo>
                <a:lnTo>
                  <a:pt x="11186730" y="2275176"/>
                </a:lnTo>
                <a:lnTo>
                  <a:pt x="11180663" y="2219983"/>
                </a:lnTo>
                <a:lnTo>
                  <a:pt x="11171614" y="2165127"/>
                </a:lnTo>
                <a:lnTo>
                  <a:pt x="11159615" y="2110624"/>
                </a:lnTo>
                <a:lnTo>
                  <a:pt x="11144699" y="2056486"/>
                </a:lnTo>
                <a:lnTo>
                  <a:pt x="11126901" y="2002727"/>
                </a:lnTo>
                <a:lnTo>
                  <a:pt x="11106254" y="1949363"/>
                </a:lnTo>
                <a:lnTo>
                  <a:pt x="11082791" y="1896407"/>
                </a:lnTo>
                <a:lnTo>
                  <a:pt x="11056546" y="1843873"/>
                </a:lnTo>
                <a:lnTo>
                  <a:pt x="11027554" y="1791776"/>
                </a:lnTo>
                <a:lnTo>
                  <a:pt x="10995846" y="1740129"/>
                </a:lnTo>
                <a:lnTo>
                  <a:pt x="10961457" y="1688948"/>
                </a:lnTo>
                <a:lnTo>
                  <a:pt x="10924421" y="1638245"/>
                </a:lnTo>
                <a:lnTo>
                  <a:pt x="10884771" y="1588035"/>
                </a:lnTo>
                <a:lnTo>
                  <a:pt x="10842540" y="1538333"/>
                </a:lnTo>
                <a:lnTo>
                  <a:pt x="10797763" y="1489152"/>
                </a:lnTo>
                <a:lnTo>
                  <a:pt x="10750472" y="1440506"/>
                </a:lnTo>
                <a:lnTo>
                  <a:pt x="10700702" y="1392411"/>
                </a:lnTo>
                <a:lnTo>
                  <a:pt x="10648486" y="1344879"/>
                </a:lnTo>
                <a:lnTo>
                  <a:pt x="10593857" y="1297925"/>
                </a:lnTo>
                <a:lnTo>
                  <a:pt x="10536850" y="1251564"/>
                </a:lnTo>
                <a:lnTo>
                  <a:pt x="10477497" y="1205809"/>
                </a:lnTo>
                <a:lnTo>
                  <a:pt x="10415833" y="1160674"/>
                </a:lnTo>
                <a:lnTo>
                  <a:pt x="10384144" y="1138344"/>
                </a:lnTo>
                <a:lnTo>
                  <a:pt x="10351890" y="1116175"/>
                </a:lnTo>
                <a:lnTo>
                  <a:pt x="10319075" y="1094167"/>
                </a:lnTo>
                <a:lnTo>
                  <a:pt x="10285703" y="1072324"/>
                </a:lnTo>
                <a:lnTo>
                  <a:pt x="10251778" y="1050646"/>
                </a:lnTo>
                <a:lnTo>
                  <a:pt x="10217305" y="1029136"/>
                </a:lnTo>
                <a:lnTo>
                  <a:pt x="10182287" y="1007795"/>
                </a:lnTo>
                <a:lnTo>
                  <a:pt x="10146730" y="986625"/>
                </a:lnTo>
                <a:lnTo>
                  <a:pt x="10110636" y="965628"/>
                </a:lnTo>
                <a:lnTo>
                  <a:pt x="10074010" y="944806"/>
                </a:lnTo>
                <a:lnTo>
                  <a:pt x="10036857" y="924160"/>
                </a:lnTo>
                <a:lnTo>
                  <a:pt x="9999181" y="903692"/>
                </a:lnTo>
                <a:lnTo>
                  <a:pt x="9960986" y="883404"/>
                </a:lnTo>
                <a:lnTo>
                  <a:pt x="9922275" y="863297"/>
                </a:lnTo>
                <a:lnTo>
                  <a:pt x="9883054" y="843375"/>
                </a:lnTo>
                <a:lnTo>
                  <a:pt x="9843326" y="823637"/>
                </a:lnTo>
                <a:lnTo>
                  <a:pt x="9803096" y="804086"/>
                </a:lnTo>
                <a:lnTo>
                  <a:pt x="9762368" y="784724"/>
                </a:lnTo>
                <a:lnTo>
                  <a:pt x="9721146" y="765553"/>
                </a:lnTo>
                <a:lnTo>
                  <a:pt x="9679434" y="746574"/>
                </a:lnTo>
                <a:lnTo>
                  <a:pt x="9637236" y="727789"/>
                </a:lnTo>
                <a:lnTo>
                  <a:pt x="9594557" y="709200"/>
                </a:lnTo>
                <a:lnTo>
                  <a:pt x="9551401" y="690808"/>
                </a:lnTo>
                <a:lnTo>
                  <a:pt x="9507772" y="672616"/>
                </a:lnTo>
                <a:lnTo>
                  <a:pt x="9463674" y="654625"/>
                </a:lnTo>
                <a:lnTo>
                  <a:pt x="9419112" y="636837"/>
                </a:lnTo>
                <a:lnTo>
                  <a:pt x="9374089" y="619254"/>
                </a:lnTo>
                <a:lnTo>
                  <a:pt x="9328610" y="601877"/>
                </a:lnTo>
                <a:lnTo>
                  <a:pt x="9282679" y="584708"/>
                </a:lnTo>
                <a:lnTo>
                  <a:pt x="9236300" y="567749"/>
                </a:lnTo>
                <a:lnTo>
                  <a:pt x="9189478" y="551002"/>
                </a:lnTo>
                <a:lnTo>
                  <a:pt x="9142216" y="534469"/>
                </a:lnTo>
                <a:lnTo>
                  <a:pt x="9094519" y="518151"/>
                </a:lnTo>
                <a:lnTo>
                  <a:pt x="9046392" y="502050"/>
                </a:lnTo>
                <a:lnTo>
                  <a:pt x="8997837" y="486167"/>
                </a:lnTo>
                <a:lnTo>
                  <a:pt x="8948860" y="470506"/>
                </a:lnTo>
                <a:lnTo>
                  <a:pt x="8899464" y="455067"/>
                </a:lnTo>
                <a:lnTo>
                  <a:pt x="8849654" y="439851"/>
                </a:lnTo>
                <a:lnTo>
                  <a:pt x="8799434" y="424862"/>
                </a:lnTo>
                <a:lnTo>
                  <a:pt x="8748809" y="410101"/>
                </a:lnTo>
                <a:lnTo>
                  <a:pt x="8697781" y="395569"/>
                </a:lnTo>
                <a:lnTo>
                  <a:pt x="8646357" y="381268"/>
                </a:lnTo>
                <a:lnTo>
                  <a:pt x="8594539" y="367200"/>
                </a:lnTo>
                <a:lnTo>
                  <a:pt x="8542332" y="353367"/>
                </a:lnTo>
                <a:lnTo>
                  <a:pt x="8489740" y="339771"/>
                </a:lnTo>
                <a:lnTo>
                  <a:pt x="8436768" y="326413"/>
                </a:lnTo>
                <a:lnTo>
                  <a:pt x="8383419" y="313295"/>
                </a:lnTo>
                <a:lnTo>
                  <a:pt x="8329699" y="300419"/>
                </a:lnTo>
                <a:lnTo>
                  <a:pt x="8275610" y="287786"/>
                </a:lnTo>
                <a:lnTo>
                  <a:pt x="8221157" y="275399"/>
                </a:lnTo>
                <a:lnTo>
                  <a:pt x="8166344" y="263259"/>
                </a:lnTo>
                <a:lnTo>
                  <a:pt x="8111177" y="251368"/>
                </a:lnTo>
                <a:lnTo>
                  <a:pt x="8055658" y="239727"/>
                </a:lnTo>
                <a:lnTo>
                  <a:pt x="7999792" y="228339"/>
                </a:lnTo>
                <a:lnTo>
                  <a:pt x="7943583" y="217206"/>
                </a:lnTo>
                <a:lnTo>
                  <a:pt x="7887035" y="206328"/>
                </a:lnTo>
                <a:lnTo>
                  <a:pt x="7830153" y="195708"/>
                </a:lnTo>
                <a:lnTo>
                  <a:pt x="7772941" y="185348"/>
                </a:lnTo>
                <a:lnTo>
                  <a:pt x="7715403" y="175249"/>
                </a:lnTo>
                <a:lnTo>
                  <a:pt x="7657543" y="165413"/>
                </a:lnTo>
                <a:lnTo>
                  <a:pt x="7599365" y="155841"/>
                </a:lnTo>
                <a:lnTo>
                  <a:pt x="7540874" y="146537"/>
                </a:lnTo>
                <a:lnTo>
                  <a:pt x="7482073" y="137501"/>
                </a:lnTo>
                <a:lnTo>
                  <a:pt x="7422968" y="128735"/>
                </a:lnTo>
                <a:lnTo>
                  <a:pt x="7363562" y="120241"/>
                </a:lnTo>
                <a:lnTo>
                  <a:pt x="7303859" y="112021"/>
                </a:lnTo>
                <a:lnTo>
                  <a:pt x="7243863" y="104076"/>
                </a:lnTo>
                <a:lnTo>
                  <a:pt x="7183580" y="96408"/>
                </a:lnTo>
                <a:lnTo>
                  <a:pt x="7123012" y="89020"/>
                </a:lnTo>
                <a:lnTo>
                  <a:pt x="7062165" y="81912"/>
                </a:lnTo>
                <a:lnTo>
                  <a:pt x="7001041" y="75087"/>
                </a:lnTo>
                <a:lnTo>
                  <a:pt x="6939647" y="68546"/>
                </a:lnTo>
                <a:lnTo>
                  <a:pt x="6877985" y="62291"/>
                </a:lnTo>
                <a:lnTo>
                  <a:pt x="6816060" y="56324"/>
                </a:lnTo>
                <a:lnTo>
                  <a:pt x="6753876" y="50647"/>
                </a:lnTo>
                <a:lnTo>
                  <a:pt x="6691437" y="45261"/>
                </a:lnTo>
                <a:lnTo>
                  <a:pt x="6628748" y="40168"/>
                </a:lnTo>
                <a:lnTo>
                  <a:pt x="6565813" y="35370"/>
                </a:lnTo>
                <a:lnTo>
                  <a:pt x="6502636" y="30869"/>
                </a:lnTo>
                <a:lnTo>
                  <a:pt x="6439220" y="26667"/>
                </a:lnTo>
                <a:lnTo>
                  <a:pt x="6375571" y="22764"/>
                </a:lnTo>
                <a:lnTo>
                  <a:pt x="6311693" y="19164"/>
                </a:lnTo>
                <a:lnTo>
                  <a:pt x="6247589" y="15867"/>
                </a:lnTo>
                <a:lnTo>
                  <a:pt x="6183265" y="12876"/>
                </a:lnTo>
                <a:lnTo>
                  <a:pt x="6118723" y="10193"/>
                </a:lnTo>
                <a:lnTo>
                  <a:pt x="6053969" y="7818"/>
                </a:lnTo>
                <a:lnTo>
                  <a:pt x="5989006" y="5754"/>
                </a:lnTo>
                <a:lnTo>
                  <a:pt x="5923839" y="4003"/>
                </a:lnTo>
                <a:lnTo>
                  <a:pt x="5858472" y="2567"/>
                </a:lnTo>
                <a:lnTo>
                  <a:pt x="5792908" y="1446"/>
                </a:lnTo>
                <a:lnTo>
                  <a:pt x="5727154" y="644"/>
                </a:lnTo>
                <a:lnTo>
                  <a:pt x="5661211" y="161"/>
                </a:lnTo>
                <a:lnTo>
                  <a:pt x="5595086" y="0"/>
                </a:lnTo>
                <a:lnTo>
                  <a:pt x="5528960" y="161"/>
                </a:lnTo>
                <a:lnTo>
                  <a:pt x="5463018" y="644"/>
                </a:lnTo>
                <a:lnTo>
                  <a:pt x="5397263" y="1446"/>
                </a:lnTo>
                <a:lnTo>
                  <a:pt x="5331700" y="2567"/>
                </a:lnTo>
                <a:lnTo>
                  <a:pt x="5266333" y="4003"/>
                </a:lnTo>
                <a:lnTo>
                  <a:pt x="5201165" y="5754"/>
                </a:lnTo>
                <a:lnTo>
                  <a:pt x="5136203" y="7818"/>
                </a:lnTo>
                <a:lnTo>
                  <a:pt x="5071448" y="10193"/>
                </a:lnTo>
                <a:lnTo>
                  <a:pt x="5006907" y="12876"/>
                </a:lnTo>
                <a:lnTo>
                  <a:pt x="4942582" y="15867"/>
                </a:lnTo>
                <a:lnTo>
                  <a:pt x="4878478" y="19164"/>
                </a:lnTo>
                <a:lnTo>
                  <a:pt x="4814600" y="22764"/>
                </a:lnTo>
                <a:lnTo>
                  <a:pt x="4750951" y="26667"/>
                </a:lnTo>
                <a:lnTo>
                  <a:pt x="4687535" y="30869"/>
                </a:lnTo>
                <a:lnTo>
                  <a:pt x="4624358" y="35370"/>
                </a:lnTo>
                <a:lnTo>
                  <a:pt x="4561423" y="40168"/>
                </a:lnTo>
                <a:lnTo>
                  <a:pt x="4498734" y="45261"/>
                </a:lnTo>
                <a:lnTo>
                  <a:pt x="4436295" y="50647"/>
                </a:lnTo>
                <a:lnTo>
                  <a:pt x="4374111" y="56324"/>
                </a:lnTo>
                <a:lnTo>
                  <a:pt x="4312186" y="62291"/>
                </a:lnTo>
                <a:lnTo>
                  <a:pt x="4250524" y="68546"/>
                </a:lnTo>
                <a:lnTo>
                  <a:pt x="4189129" y="75087"/>
                </a:lnTo>
                <a:lnTo>
                  <a:pt x="4128006" y="81912"/>
                </a:lnTo>
                <a:lnTo>
                  <a:pt x="4067158" y="89020"/>
                </a:lnTo>
                <a:lnTo>
                  <a:pt x="4006591" y="96408"/>
                </a:lnTo>
                <a:lnTo>
                  <a:pt x="3946307" y="104076"/>
                </a:lnTo>
                <a:lnTo>
                  <a:pt x="3886312" y="112021"/>
                </a:lnTo>
                <a:lnTo>
                  <a:pt x="3826609" y="120241"/>
                </a:lnTo>
                <a:lnTo>
                  <a:pt x="3767202" y="128735"/>
                </a:lnTo>
                <a:lnTo>
                  <a:pt x="3708097" y="137501"/>
                </a:lnTo>
                <a:lnTo>
                  <a:pt x="3649296" y="146537"/>
                </a:lnTo>
                <a:lnTo>
                  <a:pt x="3590805" y="155841"/>
                </a:lnTo>
                <a:lnTo>
                  <a:pt x="3532627" y="165413"/>
                </a:lnTo>
                <a:lnTo>
                  <a:pt x="3474767" y="175249"/>
                </a:lnTo>
                <a:lnTo>
                  <a:pt x="3417229" y="185348"/>
                </a:lnTo>
                <a:lnTo>
                  <a:pt x="3360016" y="195708"/>
                </a:lnTo>
                <a:lnTo>
                  <a:pt x="3303134" y="206328"/>
                </a:lnTo>
                <a:lnTo>
                  <a:pt x="3246587" y="217206"/>
                </a:lnTo>
                <a:lnTo>
                  <a:pt x="3190378" y="228339"/>
                </a:lnTo>
                <a:lnTo>
                  <a:pt x="3134512" y="239727"/>
                </a:lnTo>
                <a:lnTo>
                  <a:pt x="3078993" y="251368"/>
                </a:lnTo>
                <a:lnTo>
                  <a:pt x="3023825" y="263259"/>
                </a:lnTo>
                <a:lnTo>
                  <a:pt x="2969012" y="275399"/>
                </a:lnTo>
                <a:lnTo>
                  <a:pt x="2914559" y="287786"/>
                </a:lnTo>
                <a:lnTo>
                  <a:pt x="2860470" y="300419"/>
                </a:lnTo>
                <a:lnTo>
                  <a:pt x="2806749" y="313295"/>
                </a:lnTo>
                <a:lnTo>
                  <a:pt x="2753400" y="326413"/>
                </a:lnTo>
                <a:lnTo>
                  <a:pt x="2700428" y="339771"/>
                </a:lnTo>
                <a:lnTo>
                  <a:pt x="2647836" y="353367"/>
                </a:lnTo>
                <a:lnTo>
                  <a:pt x="2595629" y="367200"/>
                </a:lnTo>
                <a:lnTo>
                  <a:pt x="2543811" y="381268"/>
                </a:lnTo>
                <a:lnTo>
                  <a:pt x="2492387" y="395569"/>
                </a:lnTo>
                <a:lnTo>
                  <a:pt x="2441359" y="410101"/>
                </a:lnTo>
                <a:lnTo>
                  <a:pt x="2390734" y="424862"/>
                </a:lnTo>
                <a:lnTo>
                  <a:pt x="2340514" y="439851"/>
                </a:lnTo>
                <a:lnTo>
                  <a:pt x="2290704" y="455067"/>
                </a:lnTo>
                <a:lnTo>
                  <a:pt x="2241308" y="470506"/>
                </a:lnTo>
                <a:lnTo>
                  <a:pt x="2192330" y="486167"/>
                </a:lnTo>
                <a:lnTo>
                  <a:pt x="2143776" y="502050"/>
                </a:lnTo>
                <a:lnTo>
                  <a:pt x="2095648" y="518151"/>
                </a:lnTo>
                <a:lnTo>
                  <a:pt x="2047951" y="534469"/>
                </a:lnTo>
                <a:lnTo>
                  <a:pt x="2000689" y="551002"/>
                </a:lnTo>
                <a:lnTo>
                  <a:pt x="1953867" y="567749"/>
                </a:lnTo>
                <a:lnTo>
                  <a:pt x="1907488" y="584708"/>
                </a:lnTo>
                <a:lnTo>
                  <a:pt x="1861557" y="601877"/>
                </a:lnTo>
                <a:lnTo>
                  <a:pt x="1816078" y="619254"/>
                </a:lnTo>
                <a:lnTo>
                  <a:pt x="1771055" y="636837"/>
                </a:lnTo>
                <a:lnTo>
                  <a:pt x="1726492" y="654625"/>
                </a:lnTo>
                <a:lnTo>
                  <a:pt x="1682394" y="672616"/>
                </a:lnTo>
                <a:lnTo>
                  <a:pt x="1638765" y="690808"/>
                </a:lnTo>
                <a:lnTo>
                  <a:pt x="1595609" y="709200"/>
                </a:lnTo>
                <a:lnTo>
                  <a:pt x="1552930" y="727789"/>
                </a:lnTo>
                <a:lnTo>
                  <a:pt x="1510732" y="746574"/>
                </a:lnTo>
                <a:lnTo>
                  <a:pt x="1469020" y="765553"/>
                </a:lnTo>
                <a:lnTo>
                  <a:pt x="1427798" y="784724"/>
                </a:lnTo>
                <a:lnTo>
                  <a:pt x="1387069" y="804086"/>
                </a:lnTo>
                <a:lnTo>
                  <a:pt x="1346839" y="823637"/>
                </a:lnTo>
                <a:lnTo>
                  <a:pt x="1307111" y="843375"/>
                </a:lnTo>
                <a:lnTo>
                  <a:pt x="1267890" y="863297"/>
                </a:lnTo>
                <a:lnTo>
                  <a:pt x="1229179" y="883404"/>
                </a:lnTo>
                <a:lnTo>
                  <a:pt x="1190984" y="903692"/>
                </a:lnTo>
                <a:lnTo>
                  <a:pt x="1153307" y="924160"/>
                </a:lnTo>
                <a:lnTo>
                  <a:pt x="1116154" y="944806"/>
                </a:lnTo>
                <a:lnTo>
                  <a:pt x="1079529" y="965628"/>
                </a:lnTo>
                <a:lnTo>
                  <a:pt x="1043435" y="986625"/>
                </a:lnTo>
                <a:lnTo>
                  <a:pt x="1007877" y="1007795"/>
                </a:lnTo>
                <a:lnTo>
                  <a:pt x="972859" y="1029136"/>
                </a:lnTo>
                <a:lnTo>
                  <a:pt x="938386" y="1050646"/>
                </a:lnTo>
                <a:lnTo>
                  <a:pt x="904461" y="1072324"/>
                </a:lnTo>
                <a:lnTo>
                  <a:pt x="871089" y="1094167"/>
                </a:lnTo>
                <a:lnTo>
                  <a:pt x="838274" y="1116175"/>
                </a:lnTo>
                <a:lnTo>
                  <a:pt x="806020" y="1138344"/>
                </a:lnTo>
                <a:lnTo>
                  <a:pt x="774331" y="1160674"/>
                </a:lnTo>
                <a:lnTo>
                  <a:pt x="743212" y="1183163"/>
                </a:lnTo>
                <a:lnTo>
                  <a:pt x="682699" y="1228610"/>
                </a:lnTo>
                <a:lnTo>
                  <a:pt x="624514" y="1274670"/>
                </a:lnTo>
                <a:lnTo>
                  <a:pt x="568692" y="1321329"/>
                </a:lnTo>
                <a:lnTo>
                  <a:pt x="515265" y="1368574"/>
                </a:lnTo>
                <a:lnTo>
                  <a:pt x="464267" y="1416389"/>
                </a:lnTo>
                <a:lnTo>
                  <a:pt x="415733" y="1464761"/>
                </a:lnTo>
                <a:lnTo>
                  <a:pt x="369694" y="1513676"/>
                </a:lnTo>
                <a:lnTo>
                  <a:pt x="326186" y="1563120"/>
                </a:lnTo>
                <a:lnTo>
                  <a:pt x="285241" y="1613077"/>
                </a:lnTo>
                <a:lnTo>
                  <a:pt x="246894" y="1663535"/>
                </a:lnTo>
                <a:lnTo>
                  <a:pt x="211177" y="1714480"/>
                </a:lnTo>
                <a:lnTo>
                  <a:pt x="178125" y="1765895"/>
                </a:lnTo>
                <a:lnTo>
                  <a:pt x="147770" y="1817769"/>
                </a:lnTo>
                <a:lnTo>
                  <a:pt x="120147" y="1870086"/>
                </a:lnTo>
                <a:lnTo>
                  <a:pt x="95289" y="1922833"/>
                </a:lnTo>
                <a:lnTo>
                  <a:pt x="73230" y="1975995"/>
                </a:lnTo>
                <a:lnTo>
                  <a:pt x="54003" y="2029558"/>
                </a:lnTo>
                <a:lnTo>
                  <a:pt x="37642" y="2083508"/>
                </a:lnTo>
                <a:lnTo>
                  <a:pt x="24180" y="2137831"/>
                </a:lnTo>
                <a:lnTo>
                  <a:pt x="13651" y="2192512"/>
                </a:lnTo>
                <a:lnTo>
                  <a:pt x="6089" y="2247538"/>
                </a:lnTo>
                <a:lnTo>
                  <a:pt x="1528" y="2302894"/>
                </a:lnTo>
                <a:lnTo>
                  <a:pt x="0" y="2358566"/>
                </a:lnTo>
                <a:lnTo>
                  <a:pt x="382" y="2386441"/>
                </a:lnTo>
                <a:lnTo>
                  <a:pt x="3431" y="2441957"/>
                </a:lnTo>
                <a:lnTo>
                  <a:pt x="9498" y="2497150"/>
                </a:lnTo>
                <a:lnTo>
                  <a:pt x="18547" y="2552005"/>
                </a:lnTo>
                <a:lnTo>
                  <a:pt x="30546" y="2606509"/>
                </a:lnTo>
                <a:lnTo>
                  <a:pt x="45462" y="2660647"/>
                </a:lnTo>
                <a:lnTo>
                  <a:pt x="63260" y="2714406"/>
                </a:lnTo>
                <a:lnTo>
                  <a:pt x="83908" y="2767770"/>
                </a:lnTo>
                <a:lnTo>
                  <a:pt x="107370" y="2820726"/>
                </a:lnTo>
                <a:lnTo>
                  <a:pt x="133615" y="2873260"/>
                </a:lnTo>
                <a:lnTo>
                  <a:pt x="162608" y="2925357"/>
                </a:lnTo>
                <a:lnTo>
                  <a:pt x="194316" y="2977003"/>
                </a:lnTo>
                <a:lnTo>
                  <a:pt x="228705" y="3028185"/>
                </a:lnTo>
                <a:lnTo>
                  <a:pt x="265741" y="3078888"/>
                </a:lnTo>
                <a:lnTo>
                  <a:pt x="305391" y="3129098"/>
                </a:lnTo>
                <a:lnTo>
                  <a:pt x="347622" y="3178800"/>
                </a:lnTo>
                <a:lnTo>
                  <a:pt x="392399" y="3227981"/>
                </a:lnTo>
                <a:lnTo>
                  <a:pt x="439690" y="3276626"/>
                </a:lnTo>
                <a:lnTo>
                  <a:pt x="489460" y="3324722"/>
                </a:lnTo>
                <a:lnTo>
                  <a:pt x="541677" y="3372254"/>
                </a:lnTo>
                <a:lnTo>
                  <a:pt x="596306" y="3419207"/>
                </a:lnTo>
                <a:lnTo>
                  <a:pt x="653313" y="3465569"/>
                </a:lnTo>
                <a:lnTo>
                  <a:pt x="712666" y="3511324"/>
                </a:lnTo>
                <a:lnTo>
                  <a:pt x="774331" y="3556458"/>
                </a:lnTo>
                <a:lnTo>
                  <a:pt x="806020" y="3578789"/>
                </a:lnTo>
                <a:lnTo>
                  <a:pt x="838274" y="3600958"/>
                </a:lnTo>
                <a:lnTo>
                  <a:pt x="871089" y="3622966"/>
                </a:lnTo>
                <a:lnTo>
                  <a:pt x="904461" y="3644809"/>
                </a:lnTo>
                <a:lnTo>
                  <a:pt x="938386" y="3666487"/>
                </a:lnTo>
                <a:lnTo>
                  <a:pt x="972859" y="3687997"/>
                </a:lnTo>
                <a:lnTo>
                  <a:pt x="1007877" y="3709338"/>
                </a:lnTo>
                <a:lnTo>
                  <a:pt x="1043435" y="3730508"/>
                </a:lnTo>
                <a:lnTo>
                  <a:pt x="1079529" y="3751505"/>
                </a:lnTo>
                <a:lnTo>
                  <a:pt x="1116154" y="3772327"/>
                </a:lnTo>
                <a:lnTo>
                  <a:pt x="1153307" y="3792973"/>
                </a:lnTo>
                <a:lnTo>
                  <a:pt x="1190984" y="3813441"/>
                </a:lnTo>
                <a:lnTo>
                  <a:pt x="1229179" y="3833729"/>
                </a:lnTo>
                <a:lnTo>
                  <a:pt x="1267890" y="3853835"/>
                </a:lnTo>
                <a:lnTo>
                  <a:pt x="1307111" y="3873758"/>
                </a:lnTo>
                <a:lnTo>
                  <a:pt x="1346839" y="3893496"/>
                </a:lnTo>
                <a:lnTo>
                  <a:pt x="1387069" y="3913047"/>
                </a:lnTo>
                <a:lnTo>
                  <a:pt x="1427798" y="3932408"/>
                </a:lnTo>
                <a:lnTo>
                  <a:pt x="1469020" y="3951580"/>
                </a:lnTo>
                <a:lnTo>
                  <a:pt x="1510732" y="3970559"/>
                </a:lnTo>
                <a:lnTo>
                  <a:pt x="1552930" y="3989344"/>
                </a:lnTo>
                <a:lnTo>
                  <a:pt x="1595609" y="4007933"/>
                </a:lnTo>
                <a:lnTo>
                  <a:pt x="1638765" y="4026325"/>
                </a:lnTo>
                <a:lnTo>
                  <a:pt x="1682394" y="4044517"/>
                </a:lnTo>
                <a:lnTo>
                  <a:pt x="1726492" y="4062508"/>
                </a:lnTo>
                <a:lnTo>
                  <a:pt x="1771055" y="4080296"/>
                </a:lnTo>
                <a:lnTo>
                  <a:pt x="1816078" y="4097879"/>
                </a:lnTo>
                <a:lnTo>
                  <a:pt x="1861557" y="4115256"/>
                </a:lnTo>
                <a:lnTo>
                  <a:pt x="1907488" y="4132425"/>
                </a:lnTo>
                <a:lnTo>
                  <a:pt x="1953867" y="4149384"/>
                </a:lnTo>
                <a:lnTo>
                  <a:pt x="2000689" y="4166131"/>
                </a:lnTo>
                <a:lnTo>
                  <a:pt x="2047951" y="4182664"/>
                </a:lnTo>
                <a:lnTo>
                  <a:pt x="2095648" y="4198982"/>
                </a:lnTo>
                <a:lnTo>
                  <a:pt x="2143776" y="4215083"/>
                </a:lnTo>
                <a:lnTo>
                  <a:pt x="2192330" y="4230966"/>
                </a:lnTo>
                <a:lnTo>
                  <a:pt x="2241308" y="4246627"/>
                </a:lnTo>
                <a:lnTo>
                  <a:pt x="2290704" y="4262066"/>
                </a:lnTo>
                <a:lnTo>
                  <a:pt x="2340514" y="4277281"/>
                </a:lnTo>
                <a:lnTo>
                  <a:pt x="2390734" y="4292271"/>
                </a:lnTo>
                <a:lnTo>
                  <a:pt x="2441359" y="4307032"/>
                </a:lnTo>
                <a:lnTo>
                  <a:pt x="2492387" y="4321564"/>
                </a:lnTo>
                <a:lnTo>
                  <a:pt x="2543811" y="4335865"/>
                </a:lnTo>
                <a:lnTo>
                  <a:pt x="2595629" y="4349932"/>
                </a:lnTo>
                <a:lnTo>
                  <a:pt x="2647836" y="4363765"/>
                </a:lnTo>
                <a:lnTo>
                  <a:pt x="2700428" y="4377362"/>
                </a:lnTo>
                <a:lnTo>
                  <a:pt x="2753400" y="4390720"/>
                </a:lnTo>
                <a:lnTo>
                  <a:pt x="2806749" y="4403838"/>
                </a:lnTo>
                <a:lnTo>
                  <a:pt x="2860470" y="4416714"/>
                </a:lnTo>
                <a:lnTo>
                  <a:pt x="2914559" y="4429347"/>
                </a:lnTo>
                <a:lnTo>
                  <a:pt x="2969012" y="4441734"/>
                </a:lnTo>
                <a:lnTo>
                  <a:pt x="3023825" y="4453874"/>
                </a:lnTo>
                <a:lnTo>
                  <a:pt x="3078993" y="4465765"/>
                </a:lnTo>
                <a:lnTo>
                  <a:pt x="3134512" y="4477406"/>
                </a:lnTo>
                <a:lnTo>
                  <a:pt x="3190378" y="4488794"/>
                </a:lnTo>
                <a:lnTo>
                  <a:pt x="3246587" y="4499927"/>
                </a:lnTo>
                <a:lnTo>
                  <a:pt x="3303134" y="4510805"/>
                </a:lnTo>
                <a:lnTo>
                  <a:pt x="3360016" y="4521425"/>
                </a:lnTo>
                <a:lnTo>
                  <a:pt x="3417229" y="4531785"/>
                </a:lnTo>
                <a:lnTo>
                  <a:pt x="3474767" y="4541884"/>
                </a:lnTo>
                <a:lnTo>
                  <a:pt x="3532627" y="4551720"/>
                </a:lnTo>
                <a:lnTo>
                  <a:pt x="3590805" y="4561291"/>
                </a:lnTo>
                <a:lnTo>
                  <a:pt x="3649296" y="4570596"/>
                </a:lnTo>
                <a:lnTo>
                  <a:pt x="3708097" y="4579632"/>
                </a:lnTo>
                <a:lnTo>
                  <a:pt x="3767202" y="4588398"/>
                </a:lnTo>
                <a:lnTo>
                  <a:pt x="3826609" y="4596892"/>
                </a:lnTo>
                <a:lnTo>
                  <a:pt x="3886312" y="4605112"/>
                </a:lnTo>
                <a:lnTo>
                  <a:pt x="3946307" y="4613057"/>
                </a:lnTo>
                <a:lnTo>
                  <a:pt x="4006591" y="4620725"/>
                </a:lnTo>
                <a:lnTo>
                  <a:pt x="4067158" y="4628113"/>
                </a:lnTo>
                <a:lnTo>
                  <a:pt x="4128006" y="4635221"/>
                </a:lnTo>
                <a:lnTo>
                  <a:pt x="4189129" y="4642046"/>
                </a:lnTo>
                <a:lnTo>
                  <a:pt x="4250524" y="4648587"/>
                </a:lnTo>
                <a:lnTo>
                  <a:pt x="4312186" y="4654842"/>
                </a:lnTo>
                <a:lnTo>
                  <a:pt x="4374111" y="4660809"/>
                </a:lnTo>
                <a:lnTo>
                  <a:pt x="4436295" y="4666486"/>
                </a:lnTo>
                <a:lnTo>
                  <a:pt x="4498734" y="4671872"/>
                </a:lnTo>
                <a:lnTo>
                  <a:pt x="4561423" y="4676965"/>
                </a:lnTo>
                <a:lnTo>
                  <a:pt x="4624358" y="4681763"/>
                </a:lnTo>
                <a:lnTo>
                  <a:pt x="4687535" y="4686264"/>
                </a:lnTo>
                <a:lnTo>
                  <a:pt x="4750951" y="4690466"/>
                </a:lnTo>
                <a:lnTo>
                  <a:pt x="4814600" y="4694369"/>
                </a:lnTo>
                <a:lnTo>
                  <a:pt x="4878478" y="4697969"/>
                </a:lnTo>
                <a:lnTo>
                  <a:pt x="4942582" y="4701266"/>
                </a:lnTo>
                <a:lnTo>
                  <a:pt x="5006907" y="4704257"/>
                </a:lnTo>
                <a:lnTo>
                  <a:pt x="5071448" y="4706940"/>
                </a:lnTo>
                <a:lnTo>
                  <a:pt x="5136203" y="4709315"/>
                </a:lnTo>
                <a:lnTo>
                  <a:pt x="5201165" y="4711378"/>
                </a:lnTo>
                <a:lnTo>
                  <a:pt x="5266333" y="4713130"/>
                </a:lnTo>
                <a:lnTo>
                  <a:pt x="5331700" y="4714566"/>
                </a:lnTo>
                <a:lnTo>
                  <a:pt x="5397263" y="4715687"/>
                </a:lnTo>
                <a:lnTo>
                  <a:pt x="5463018" y="4716489"/>
                </a:lnTo>
                <a:lnTo>
                  <a:pt x="5528960" y="4716972"/>
                </a:lnTo>
                <a:lnTo>
                  <a:pt x="5595086" y="4717133"/>
                </a:lnTo>
                <a:close/>
              </a:path>
            </a:pathLst>
          </a:custGeom>
          <a:ln w="52354">
            <a:solidFill>
              <a:srgbClr val="F8CC0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8566060" y="5285517"/>
            <a:ext cx="2971800" cy="1344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650" spc="-240" i="1">
                <a:solidFill>
                  <a:srgbClr val="0546A2"/>
                </a:solidFill>
                <a:latin typeface="Rockwell"/>
                <a:cs typeface="Rockwell"/>
              </a:rPr>
              <a:t>Pause</a:t>
            </a:r>
            <a:endParaRPr sz="8650">
              <a:latin typeface="Rockwell"/>
              <a:cs typeface="Rockwell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1015675"/>
            <a:ext cx="20104100" cy="31750"/>
          </a:xfrm>
          <a:custGeom>
            <a:avLst/>
            <a:gdLst/>
            <a:ahLst/>
            <a:cxnLst/>
            <a:rect l="l" t="t" r="r" b="b"/>
            <a:pathLst>
              <a:path w="20104100" h="31750">
                <a:moveTo>
                  <a:pt x="0" y="0"/>
                </a:moveTo>
                <a:lnTo>
                  <a:pt x="0" y="31412"/>
                </a:lnTo>
                <a:lnTo>
                  <a:pt x="20104099" y="31412"/>
                </a:lnTo>
                <a:lnTo>
                  <a:pt x="201040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12070701" y="313306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FFFFFF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7044372" y="310036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FFFFFF"/>
                </a:solidFill>
                <a:latin typeface="Verdana"/>
                <a:cs typeface="Verdana"/>
              </a:rPr>
              <a:t>23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9704281" y="313305"/>
            <a:ext cx="80264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FFFFFF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500211" y="313305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FFFFFF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6951" y="221459"/>
            <a:ext cx="1650106" cy="607227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59"/>
            <a:ext cx="1507805" cy="607238"/>
          </a:xfrm>
          <a:prstGeom prst="rect">
            <a:avLst/>
          </a:prstGeom>
        </p:spPr>
      </p:pic>
      <p:grpSp>
        <p:nvGrpSpPr>
          <p:cNvPr id="10" name="object 10" descr=""/>
          <p:cNvGrpSpPr/>
          <p:nvPr/>
        </p:nvGrpSpPr>
        <p:grpSpPr>
          <a:xfrm>
            <a:off x="2317799" y="219887"/>
            <a:ext cx="1033144" cy="608965"/>
            <a:chOff x="2317799" y="219887"/>
            <a:chExt cx="1033144" cy="608965"/>
          </a:xfrm>
        </p:grpSpPr>
        <p:sp>
          <p:nvSpPr>
            <p:cNvPr id="11" name="object 11" descr=""/>
            <p:cNvSpPr/>
            <p:nvPr/>
          </p:nvSpPr>
          <p:spPr>
            <a:xfrm>
              <a:off x="2317799" y="219887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438416" y="321926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26"/>
              <a:ext cx="318285" cy="149055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8039410" y="4853144"/>
            <a:ext cx="7471409" cy="13074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8400" spc="-160">
                <a:solidFill>
                  <a:srgbClr val="FFFFFF"/>
                </a:solidFill>
                <a:latin typeface="Verdana"/>
                <a:cs typeface="Verdana"/>
              </a:rPr>
              <a:t>Gruppenarbeit</a:t>
            </a:r>
            <a:endParaRPr sz="8400">
              <a:latin typeface="Verdana"/>
              <a:cs typeface="Verdana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4188345" y="5073148"/>
            <a:ext cx="3378835" cy="1162685"/>
          </a:xfrm>
          <a:custGeom>
            <a:avLst/>
            <a:gdLst/>
            <a:ahLst/>
            <a:cxnLst/>
            <a:rect l="l" t="t" r="r" b="b"/>
            <a:pathLst>
              <a:path w="3378834" h="1162685">
                <a:moveTo>
                  <a:pt x="2755239" y="581126"/>
                </a:moveTo>
                <a:lnTo>
                  <a:pt x="2160790" y="237934"/>
                </a:lnTo>
                <a:lnTo>
                  <a:pt x="2152523" y="252234"/>
                </a:lnTo>
                <a:lnTo>
                  <a:pt x="2707881" y="572871"/>
                </a:lnTo>
                <a:lnTo>
                  <a:pt x="623493" y="572871"/>
                </a:lnTo>
                <a:lnTo>
                  <a:pt x="623493" y="589394"/>
                </a:lnTo>
                <a:lnTo>
                  <a:pt x="2707881" y="589394"/>
                </a:lnTo>
                <a:lnTo>
                  <a:pt x="2152523" y="910043"/>
                </a:lnTo>
                <a:lnTo>
                  <a:pt x="2160790" y="924331"/>
                </a:lnTo>
                <a:lnTo>
                  <a:pt x="2755239" y="581126"/>
                </a:lnTo>
                <a:close/>
              </a:path>
              <a:path w="3378834" h="1162685">
                <a:moveTo>
                  <a:pt x="3378733" y="581126"/>
                </a:moveTo>
                <a:lnTo>
                  <a:pt x="3376803" y="533539"/>
                </a:lnTo>
                <a:lnTo>
                  <a:pt x="3371113" y="486994"/>
                </a:lnTo>
                <a:lnTo>
                  <a:pt x="3362210" y="443572"/>
                </a:lnTo>
                <a:lnTo>
                  <a:pt x="3362210" y="581152"/>
                </a:lnTo>
                <a:lnTo>
                  <a:pt x="3360128" y="629793"/>
                </a:lnTo>
                <a:lnTo>
                  <a:pt x="3354019" y="677303"/>
                </a:lnTo>
                <a:lnTo>
                  <a:pt x="3344037" y="723506"/>
                </a:lnTo>
                <a:lnTo>
                  <a:pt x="3330346" y="768223"/>
                </a:lnTo>
                <a:lnTo>
                  <a:pt x="3313138" y="811301"/>
                </a:lnTo>
                <a:lnTo>
                  <a:pt x="3292576" y="852563"/>
                </a:lnTo>
                <a:lnTo>
                  <a:pt x="3268827" y="891832"/>
                </a:lnTo>
                <a:lnTo>
                  <a:pt x="3242068" y="928941"/>
                </a:lnTo>
                <a:lnTo>
                  <a:pt x="3212465" y="963726"/>
                </a:lnTo>
                <a:lnTo>
                  <a:pt x="3180194" y="995997"/>
                </a:lnTo>
                <a:lnTo>
                  <a:pt x="3145409" y="1025613"/>
                </a:lnTo>
                <a:lnTo>
                  <a:pt x="3108299" y="1052372"/>
                </a:lnTo>
                <a:lnTo>
                  <a:pt x="3069031" y="1076121"/>
                </a:lnTo>
                <a:lnTo>
                  <a:pt x="3027769" y="1096683"/>
                </a:lnTo>
                <a:lnTo>
                  <a:pt x="2984690" y="1113891"/>
                </a:lnTo>
                <a:lnTo>
                  <a:pt x="2939961" y="1127569"/>
                </a:lnTo>
                <a:lnTo>
                  <a:pt x="2893758" y="1137551"/>
                </a:lnTo>
                <a:lnTo>
                  <a:pt x="2846247" y="1143673"/>
                </a:lnTo>
                <a:lnTo>
                  <a:pt x="2797606" y="1145743"/>
                </a:lnTo>
                <a:lnTo>
                  <a:pt x="581139" y="1145743"/>
                </a:lnTo>
                <a:lnTo>
                  <a:pt x="532498" y="1143673"/>
                </a:lnTo>
                <a:lnTo>
                  <a:pt x="484987" y="1137551"/>
                </a:lnTo>
                <a:lnTo>
                  <a:pt x="438772" y="1127569"/>
                </a:lnTo>
                <a:lnTo>
                  <a:pt x="394055" y="1113891"/>
                </a:lnTo>
                <a:lnTo>
                  <a:pt x="350964" y="1096683"/>
                </a:lnTo>
                <a:lnTo>
                  <a:pt x="309714" y="1076121"/>
                </a:lnTo>
                <a:lnTo>
                  <a:pt x="270433" y="1052372"/>
                </a:lnTo>
                <a:lnTo>
                  <a:pt x="233324" y="1025613"/>
                </a:lnTo>
                <a:lnTo>
                  <a:pt x="198551" y="995997"/>
                </a:lnTo>
                <a:lnTo>
                  <a:pt x="166268" y="963726"/>
                </a:lnTo>
                <a:lnTo>
                  <a:pt x="136664" y="928941"/>
                </a:lnTo>
                <a:lnTo>
                  <a:pt x="109905" y="891832"/>
                </a:lnTo>
                <a:lnTo>
                  <a:pt x="86156" y="852563"/>
                </a:lnTo>
                <a:lnTo>
                  <a:pt x="65595" y="811301"/>
                </a:lnTo>
                <a:lnTo>
                  <a:pt x="48387" y="768210"/>
                </a:lnTo>
                <a:lnTo>
                  <a:pt x="34709" y="723493"/>
                </a:lnTo>
                <a:lnTo>
                  <a:pt x="24714" y="677278"/>
                </a:lnTo>
                <a:lnTo>
                  <a:pt x="18605" y="629793"/>
                </a:lnTo>
                <a:lnTo>
                  <a:pt x="16522" y="581126"/>
                </a:lnTo>
                <a:lnTo>
                  <a:pt x="18605" y="532485"/>
                </a:lnTo>
                <a:lnTo>
                  <a:pt x="24714" y="484974"/>
                </a:lnTo>
                <a:lnTo>
                  <a:pt x="34709" y="438772"/>
                </a:lnTo>
                <a:lnTo>
                  <a:pt x="48387" y="394042"/>
                </a:lnTo>
                <a:lnTo>
                  <a:pt x="65595" y="350964"/>
                </a:lnTo>
                <a:lnTo>
                  <a:pt x="86156" y="309702"/>
                </a:lnTo>
                <a:lnTo>
                  <a:pt x="109905" y="270433"/>
                </a:lnTo>
                <a:lnTo>
                  <a:pt x="136664" y="233324"/>
                </a:lnTo>
                <a:lnTo>
                  <a:pt x="166268" y="198551"/>
                </a:lnTo>
                <a:lnTo>
                  <a:pt x="198551" y="166268"/>
                </a:lnTo>
                <a:lnTo>
                  <a:pt x="233324" y="136664"/>
                </a:lnTo>
                <a:lnTo>
                  <a:pt x="270433" y="109905"/>
                </a:lnTo>
                <a:lnTo>
                  <a:pt x="309714" y="86156"/>
                </a:lnTo>
                <a:lnTo>
                  <a:pt x="350964" y="65582"/>
                </a:lnTo>
                <a:lnTo>
                  <a:pt x="394055" y="48387"/>
                </a:lnTo>
                <a:lnTo>
                  <a:pt x="438772" y="34696"/>
                </a:lnTo>
                <a:lnTo>
                  <a:pt x="484987" y="24714"/>
                </a:lnTo>
                <a:lnTo>
                  <a:pt x="532498" y="18605"/>
                </a:lnTo>
                <a:lnTo>
                  <a:pt x="581139" y="16522"/>
                </a:lnTo>
                <a:lnTo>
                  <a:pt x="2797606" y="16522"/>
                </a:lnTo>
                <a:lnTo>
                  <a:pt x="2846247" y="18605"/>
                </a:lnTo>
                <a:lnTo>
                  <a:pt x="2893758" y="24714"/>
                </a:lnTo>
                <a:lnTo>
                  <a:pt x="2939961" y="34696"/>
                </a:lnTo>
                <a:lnTo>
                  <a:pt x="2984690" y="48387"/>
                </a:lnTo>
                <a:lnTo>
                  <a:pt x="3027769" y="65595"/>
                </a:lnTo>
                <a:lnTo>
                  <a:pt x="3069031" y="86156"/>
                </a:lnTo>
                <a:lnTo>
                  <a:pt x="3108299" y="109905"/>
                </a:lnTo>
                <a:lnTo>
                  <a:pt x="3145409" y="136664"/>
                </a:lnTo>
                <a:lnTo>
                  <a:pt x="3180194" y="166268"/>
                </a:lnTo>
                <a:lnTo>
                  <a:pt x="3212465" y="198551"/>
                </a:lnTo>
                <a:lnTo>
                  <a:pt x="3242068" y="233324"/>
                </a:lnTo>
                <a:lnTo>
                  <a:pt x="3268827" y="270446"/>
                </a:lnTo>
                <a:lnTo>
                  <a:pt x="3292576" y="309714"/>
                </a:lnTo>
                <a:lnTo>
                  <a:pt x="3313138" y="350977"/>
                </a:lnTo>
                <a:lnTo>
                  <a:pt x="3330346" y="394055"/>
                </a:lnTo>
                <a:lnTo>
                  <a:pt x="3344037" y="438785"/>
                </a:lnTo>
                <a:lnTo>
                  <a:pt x="3354019" y="484987"/>
                </a:lnTo>
                <a:lnTo>
                  <a:pt x="3360128" y="532485"/>
                </a:lnTo>
                <a:lnTo>
                  <a:pt x="3362210" y="581152"/>
                </a:lnTo>
                <a:lnTo>
                  <a:pt x="3362210" y="443572"/>
                </a:lnTo>
                <a:lnTo>
                  <a:pt x="3349053" y="397649"/>
                </a:lnTo>
                <a:lnTo>
                  <a:pt x="3332988" y="355142"/>
                </a:lnTo>
                <a:lnTo>
                  <a:pt x="3313773" y="314299"/>
                </a:lnTo>
                <a:lnTo>
                  <a:pt x="3291535" y="275247"/>
                </a:lnTo>
                <a:lnTo>
                  <a:pt x="3266452" y="238150"/>
                </a:lnTo>
                <a:lnTo>
                  <a:pt x="3238665" y="203149"/>
                </a:lnTo>
                <a:lnTo>
                  <a:pt x="3208324" y="170408"/>
                </a:lnTo>
                <a:lnTo>
                  <a:pt x="3175584" y="140055"/>
                </a:lnTo>
                <a:lnTo>
                  <a:pt x="3140583" y="112268"/>
                </a:lnTo>
                <a:lnTo>
                  <a:pt x="3103486" y="87185"/>
                </a:lnTo>
                <a:lnTo>
                  <a:pt x="3064433" y="64960"/>
                </a:lnTo>
                <a:lnTo>
                  <a:pt x="3023590" y="45745"/>
                </a:lnTo>
                <a:lnTo>
                  <a:pt x="2981083" y="29679"/>
                </a:lnTo>
                <a:lnTo>
                  <a:pt x="2937091" y="16916"/>
                </a:lnTo>
                <a:lnTo>
                  <a:pt x="2935160" y="16522"/>
                </a:lnTo>
                <a:lnTo>
                  <a:pt x="2891739" y="7620"/>
                </a:lnTo>
                <a:lnTo>
                  <a:pt x="2845193" y="1930"/>
                </a:lnTo>
                <a:lnTo>
                  <a:pt x="2797606" y="0"/>
                </a:lnTo>
                <a:lnTo>
                  <a:pt x="581139" y="0"/>
                </a:lnTo>
                <a:lnTo>
                  <a:pt x="533552" y="1930"/>
                </a:lnTo>
                <a:lnTo>
                  <a:pt x="486994" y="7620"/>
                </a:lnTo>
                <a:lnTo>
                  <a:pt x="441655" y="16916"/>
                </a:lnTo>
                <a:lnTo>
                  <a:pt x="397649" y="29679"/>
                </a:lnTo>
                <a:lnTo>
                  <a:pt x="355155" y="45745"/>
                </a:lnTo>
                <a:lnTo>
                  <a:pt x="314299" y="64960"/>
                </a:lnTo>
                <a:lnTo>
                  <a:pt x="275247" y="87185"/>
                </a:lnTo>
                <a:lnTo>
                  <a:pt x="238150" y="112280"/>
                </a:lnTo>
                <a:lnTo>
                  <a:pt x="203149" y="140068"/>
                </a:lnTo>
                <a:lnTo>
                  <a:pt x="170408" y="170408"/>
                </a:lnTo>
                <a:lnTo>
                  <a:pt x="140068" y="203149"/>
                </a:lnTo>
                <a:lnTo>
                  <a:pt x="112280" y="238150"/>
                </a:lnTo>
                <a:lnTo>
                  <a:pt x="87198" y="275247"/>
                </a:lnTo>
                <a:lnTo>
                  <a:pt x="64973" y="314299"/>
                </a:lnTo>
                <a:lnTo>
                  <a:pt x="45745" y="355155"/>
                </a:lnTo>
                <a:lnTo>
                  <a:pt x="29679" y="397649"/>
                </a:lnTo>
                <a:lnTo>
                  <a:pt x="16929" y="441655"/>
                </a:lnTo>
                <a:lnTo>
                  <a:pt x="7620" y="487006"/>
                </a:lnTo>
                <a:lnTo>
                  <a:pt x="1930" y="533552"/>
                </a:lnTo>
                <a:lnTo>
                  <a:pt x="0" y="581152"/>
                </a:lnTo>
                <a:lnTo>
                  <a:pt x="1930" y="628738"/>
                </a:lnTo>
                <a:lnTo>
                  <a:pt x="7620" y="675284"/>
                </a:lnTo>
                <a:lnTo>
                  <a:pt x="16929" y="720623"/>
                </a:lnTo>
                <a:lnTo>
                  <a:pt x="29679" y="764628"/>
                </a:lnTo>
                <a:lnTo>
                  <a:pt x="45745" y="807123"/>
                </a:lnTo>
                <a:lnTo>
                  <a:pt x="64973" y="847979"/>
                </a:lnTo>
                <a:lnTo>
                  <a:pt x="87198" y="887031"/>
                </a:lnTo>
                <a:lnTo>
                  <a:pt x="112280" y="924128"/>
                </a:lnTo>
                <a:lnTo>
                  <a:pt x="140068" y="959129"/>
                </a:lnTo>
                <a:lnTo>
                  <a:pt x="170408" y="991870"/>
                </a:lnTo>
                <a:lnTo>
                  <a:pt x="203149" y="1022210"/>
                </a:lnTo>
                <a:lnTo>
                  <a:pt x="238150" y="1049997"/>
                </a:lnTo>
                <a:lnTo>
                  <a:pt x="275247" y="1075080"/>
                </a:lnTo>
                <a:lnTo>
                  <a:pt x="314299" y="1097305"/>
                </a:lnTo>
                <a:lnTo>
                  <a:pt x="355155" y="1116533"/>
                </a:lnTo>
                <a:lnTo>
                  <a:pt x="397649" y="1132598"/>
                </a:lnTo>
                <a:lnTo>
                  <a:pt x="441655" y="1145349"/>
                </a:lnTo>
                <a:lnTo>
                  <a:pt x="486994" y="1154645"/>
                </a:lnTo>
                <a:lnTo>
                  <a:pt x="533552" y="1160335"/>
                </a:lnTo>
                <a:lnTo>
                  <a:pt x="581139" y="1162265"/>
                </a:lnTo>
                <a:lnTo>
                  <a:pt x="2797606" y="1162265"/>
                </a:lnTo>
                <a:lnTo>
                  <a:pt x="2845193" y="1160335"/>
                </a:lnTo>
                <a:lnTo>
                  <a:pt x="2891739" y="1154645"/>
                </a:lnTo>
                <a:lnTo>
                  <a:pt x="2935160" y="1145743"/>
                </a:lnTo>
                <a:lnTo>
                  <a:pt x="2937091" y="1145349"/>
                </a:lnTo>
                <a:lnTo>
                  <a:pt x="2981083" y="1132598"/>
                </a:lnTo>
                <a:lnTo>
                  <a:pt x="3023590" y="1116533"/>
                </a:lnTo>
                <a:lnTo>
                  <a:pt x="3064433" y="1097305"/>
                </a:lnTo>
                <a:lnTo>
                  <a:pt x="3103486" y="1075080"/>
                </a:lnTo>
                <a:lnTo>
                  <a:pt x="3140583" y="1049997"/>
                </a:lnTo>
                <a:lnTo>
                  <a:pt x="3175584" y="1022210"/>
                </a:lnTo>
                <a:lnTo>
                  <a:pt x="3208324" y="991870"/>
                </a:lnTo>
                <a:lnTo>
                  <a:pt x="3238665" y="959116"/>
                </a:lnTo>
                <a:lnTo>
                  <a:pt x="3266452" y="924128"/>
                </a:lnTo>
                <a:lnTo>
                  <a:pt x="3291535" y="887018"/>
                </a:lnTo>
                <a:lnTo>
                  <a:pt x="3313773" y="847966"/>
                </a:lnTo>
                <a:lnTo>
                  <a:pt x="3332988" y="807123"/>
                </a:lnTo>
                <a:lnTo>
                  <a:pt x="3349053" y="764616"/>
                </a:lnTo>
                <a:lnTo>
                  <a:pt x="3361817" y="720610"/>
                </a:lnTo>
                <a:lnTo>
                  <a:pt x="3371113" y="675271"/>
                </a:lnTo>
                <a:lnTo>
                  <a:pt x="3376803" y="628726"/>
                </a:lnTo>
                <a:lnTo>
                  <a:pt x="3378733" y="581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24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6240780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70" b="1">
                <a:solidFill>
                  <a:srgbClr val="0546A2"/>
                </a:solidFill>
                <a:latin typeface="Verdana"/>
                <a:cs typeface="Verdana"/>
              </a:rPr>
              <a:t>Gruppenarbeit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197331" y="3620553"/>
            <a:ext cx="12515850" cy="21037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79095" indent="-366395">
              <a:lnSpc>
                <a:spcPct val="100000"/>
              </a:lnSpc>
              <a:spcBef>
                <a:spcPts val="120"/>
              </a:spcBef>
              <a:buChar char="•"/>
              <a:tabLst>
                <a:tab pos="37909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Vertiefung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des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bisherigen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Inputs</a:t>
            </a:r>
            <a:endParaRPr sz="2450">
              <a:latin typeface="Verdana"/>
              <a:cs typeface="Verdana"/>
            </a:endParaRPr>
          </a:p>
          <a:p>
            <a:pPr marL="379095" indent="-366395">
              <a:lnSpc>
                <a:spcPct val="100000"/>
              </a:lnSpc>
              <a:spcBef>
                <a:spcPts val="2090"/>
              </a:spcBef>
              <a:buChar char="•"/>
              <a:tabLst>
                <a:tab pos="37909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Einteilung in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drei 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Break-Out-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Sessions (Betreuung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durch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Lehrende)</a:t>
            </a:r>
            <a:endParaRPr sz="24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4450">
              <a:latin typeface="Verdana"/>
              <a:cs typeface="Verdana"/>
            </a:endParaRPr>
          </a:p>
          <a:p>
            <a:pPr marL="1106805">
              <a:lnSpc>
                <a:spcPct val="100000"/>
              </a:lnSpc>
            </a:pP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Drei</a:t>
            </a:r>
            <a:r>
              <a:rPr dirty="0" sz="2450" spc="-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parallele</a:t>
            </a:r>
            <a:r>
              <a:rPr dirty="0" sz="2450" spc="-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Arbeitsgruppen</a:t>
            </a:r>
            <a:r>
              <a:rPr dirty="0" sz="2450" spc="-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verschiedenen</a:t>
            </a:r>
            <a:r>
              <a:rPr dirty="0" sz="2450" spc="-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 b="1">
                <a:solidFill>
                  <a:srgbClr val="0546A2"/>
                </a:solidFill>
                <a:latin typeface="Verdana"/>
                <a:cs typeface="Verdana"/>
              </a:rPr>
              <a:t>Schwerpunkten:</a:t>
            </a:r>
            <a:endParaRPr sz="2450">
              <a:latin typeface="Verdana"/>
              <a:cs typeface="Verdana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304004" y="6366220"/>
            <a:ext cx="12732462" cy="3326656"/>
          </a:xfrm>
          <a:prstGeom prst="rect">
            <a:avLst/>
          </a:prstGeom>
        </p:spPr>
      </p:pic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623555" y="5308910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4">
                <a:moveTo>
                  <a:pt x="1041704" y="219710"/>
                </a:moveTo>
                <a:lnTo>
                  <a:pt x="816952" y="89954"/>
                </a:lnTo>
                <a:lnTo>
                  <a:pt x="813828" y="95364"/>
                </a:lnTo>
                <a:lnTo>
                  <a:pt x="1023797" y="216585"/>
                </a:lnTo>
                <a:lnTo>
                  <a:pt x="235724" y="216585"/>
                </a:lnTo>
                <a:lnTo>
                  <a:pt x="235724" y="222834"/>
                </a:lnTo>
                <a:lnTo>
                  <a:pt x="1023797" y="222834"/>
                </a:lnTo>
                <a:lnTo>
                  <a:pt x="813828" y="344068"/>
                </a:lnTo>
                <a:lnTo>
                  <a:pt x="816952" y="349465"/>
                </a:lnTo>
                <a:lnTo>
                  <a:pt x="1041704" y="219710"/>
                </a:lnTo>
                <a:close/>
              </a:path>
              <a:path w="1277620" h="440054">
                <a:moveTo>
                  <a:pt x="1277442" y="219710"/>
                </a:moveTo>
                <a:lnTo>
                  <a:pt x="1272971" y="175488"/>
                </a:lnTo>
                <a:lnTo>
                  <a:pt x="1271193" y="169786"/>
                </a:lnTo>
                <a:lnTo>
                  <a:pt x="1271193" y="219722"/>
                </a:lnTo>
                <a:lnTo>
                  <a:pt x="1265542" y="268605"/>
                </a:lnTo>
                <a:lnTo>
                  <a:pt x="1249464" y="313512"/>
                </a:lnTo>
                <a:lnTo>
                  <a:pt x="1224229" y="353148"/>
                </a:lnTo>
                <a:lnTo>
                  <a:pt x="1191158" y="386232"/>
                </a:lnTo>
                <a:lnTo>
                  <a:pt x="1151521" y="411454"/>
                </a:lnTo>
                <a:lnTo>
                  <a:pt x="1106614" y="427532"/>
                </a:lnTo>
                <a:lnTo>
                  <a:pt x="1057719" y="433184"/>
                </a:lnTo>
                <a:lnTo>
                  <a:pt x="219722" y="433184"/>
                </a:lnTo>
                <a:lnTo>
                  <a:pt x="170827" y="427532"/>
                </a:lnTo>
                <a:lnTo>
                  <a:pt x="125920" y="411454"/>
                </a:lnTo>
                <a:lnTo>
                  <a:pt x="86271" y="386232"/>
                </a:lnTo>
                <a:lnTo>
                  <a:pt x="53200" y="353148"/>
                </a:lnTo>
                <a:lnTo>
                  <a:pt x="27965" y="313512"/>
                </a:lnTo>
                <a:lnTo>
                  <a:pt x="11887" y="268592"/>
                </a:lnTo>
                <a:lnTo>
                  <a:pt x="6235" y="219710"/>
                </a:lnTo>
                <a:lnTo>
                  <a:pt x="11887" y="170815"/>
                </a:lnTo>
                <a:lnTo>
                  <a:pt x="27965" y="125907"/>
                </a:lnTo>
                <a:lnTo>
                  <a:pt x="53200" y="86271"/>
                </a:lnTo>
                <a:lnTo>
                  <a:pt x="86271" y="53200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19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00"/>
                </a:lnTo>
                <a:lnTo>
                  <a:pt x="1224229" y="86283"/>
                </a:lnTo>
                <a:lnTo>
                  <a:pt x="1249464" y="125920"/>
                </a:lnTo>
                <a:lnTo>
                  <a:pt x="1265542" y="170827"/>
                </a:lnTo>
                <a:lnTo>
                  <a:pt x="1271193" y="219722"/>
                </a:lnTo>
                <a:lnTo>
                  <a:pt x="1271193" y="169786"/>
                </a:lnTo>
                <a:lnTo>
                  <a:pt x="1239862" y="96951"/>
                </a:lnTo>
                <a:lnTo>
                  <a:pt x="1213015" y="64414"/>
                </a:lnTo>
                <a:lnTo>
                  <a:pt x="1180477" y="37566"/>
                </a:lnTo>
                <a:lnTo>
                  <a:pt x="1143165" y="17284"/>
                </a:lnTo>
                <a:lnTo>
                  <a:pt x="1101940" y="4470"/>
                </a:lnTo>
                <a:lnTo>
                  <a:pt x="1057719" y="0"/>
                </a:lnTo>
                <a:lnTo>
                  <a:pt x="219722" y="0"/>
                </a:lnTo>
                <a:lnTo>
                  <a:pt x="175488" y="4470"/>
                </a:lnTo>
                <a:lnTo>
                  <a:pt x="134277" y="17284"/>
                </a:lnTo>
                <a:lnTo>
                  <a:pt x="96951" y="37566"/>
                </a:lnTo>
                <a:lnTo>
                  <a:pt x="64427" y="64427"/>
                </a:lnTo>
                <a:lnTo>
                  <a:pt x="37566" y="96951"/>
                </a:lnTo>
                <a:lnTo>
                  <a:pt x="17284" y="134277"/>
                </a:lnTo>
                <a:lnTo>
                  <a:pt x="4470" y="175488"/>
                </a:lnTo>
                <a:lnTo>
                  <a:pt x="0" y="219722"/>
                </a:lnTo>
                <a:lnTo>
                  <a:pt x="4470" y="263944"/>
                </a:lnTo>
                <a:lnTo>
                  <a:pt x="17284" y="305155"/>
                </a:lnTo>
                <a:lnTo>
                  <a:pt x="37566" y="342468"/>
                </a:lnTo>
                <a:lnTo>
                  <a:pt x="64427" y="375005"/>
                </a:lnTo>
                <a:lnTo>
                  <a:pt x="96951" y="401853"/>
                </a:lnTo>
                <a:lnTo>
                  <a:pt x="134277" y="422135"/>
                </a:lnTo>
                <a:lnTo>
                  <a:pt x="175488" y="434949"/>
                </a:lnTo>
                <a:lnTo>
                  <a:pt x="219722" y="439432"/>
                </a:lnTo>
                <a:lnTo>
                  <a:pt x="1057719" y="439432"/>
                </a:lnTo>
                <a:lnTo>
                  <a:pt x="1101940" y="434949"/>
                </a:lnTo>
                <a:lnTo>
                  <a:pt x="1143165" y="422135"/>
                </a:lnTo>
                <a:lnTo>
                  <a:pt x="1180477" y="401853"/>
                </a:lnTo>
                <a:lnTo>
                  <a:pt x="1213015" y="375005"/>
                </a:lnTo>
                <a:lnTo>
                  <a:pt x="1239862" y="342468"/>
                </a:lnTo>
                <a:lnTo>
                  <a:pt x="1260144" y="305155"/>
                </a:lnTo>
                <a:lnTo>
                  <a:pt x="1272971" y="263931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1015675"/>
            <a:ext cx="20104100" cy="31750"/>
          </a:xfrm>
          <a:custGeom>
            <a:avLst/>
            <a:gdLst/>
            <a:ahLst/>
            <a:cxnLst/>
            <a:rect l="l" t="t" r="r" b="b"/>
            <a:pathLst>
              <a:path w="20104100" h="31750">
                <a:moveTo>
                  <a:pt x="0" y="0"/>
                </a:moveTo>
                <a:lnTo>
                  <a:pt x="0" y="31412"/>
                </a:lnTo>
                <a:lnTo>
                  <a:pt x="20104099" y="31412"/>
                </a:lnTo>
                <a:lnTo>
                  <a:pt x="201040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12070701" y="313306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FFFFFF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7044372" y="310036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FFFFFF"/>
                </a:solidFill>
                <a:latin typeface="Verdana"/>
                <a:cs typeface="Verdana"/>
              </a:rPr>
              <a:t>25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9704281" y="313305"/>
            <a:ext cx="80264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FFFFFF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500211" y="313305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FFFFFF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6951" y="221459"/>
            <a:ext cx="1650106" cy="607227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59"/>
            <a:ext cx="1507805" cy="607238"/>
          </a:xfrm>
          <a:prstGeom prst="rect">
            <a:avLst/>
          </a:prstGeom>
        </p:spPr>
      </p:pic>
      <p:grpSp>
        <p:nvGrpSpPr>
          <p:cNvPr id="10" name="object 10" descr=""/>
          <p:cNvGrpSpPr/>
          <p:nvPr/>
        </p:nvGrpSpPr>
        <p:grpSpPr>
          <a:xfrm>
            <a:off x="2317799" y="219887"/>
            <a:ext cx="1033144" cy="608965"/>
            <a:chOff x="2317799" y="219887"/>
            <a:chExt cx="1033144" cy="608965"/>
          </a:xfrm>
        </p:grpSpPr>
        <p:sp>
          <p:nvSpPr>
            <p:cNvPr id="11" name="object 11" descr=""/>
            <p:cNvSpPr/>
            <p:nvPr/>
          </p:nvSpPr>
          <p:spPr>
            <a:xfrm>
              <a:off x="2317799" y="219887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438416" y="321926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26"/>
              <a:ext cx="318285" cy="149055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678378" y="1596483"/>
            <a:ext cx="13014960" cy="49733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8400" spc="-145">
                <a:solidFill>
                  <a:srgbClr val="FFFFFF"/>
                </a:solidFill>
                <a:latin typeface="Verdana"/>
                <a:cs typeface="Verdana"/>
              </a:rPr>
              <a:t>Gruppenarbeit</a:t>
            </a:r>
            <a:r>
              <a:rPr dirty="0" sz="84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8400" spc="-50">
                <a:solidFill>
                  <a:srgbClr val="FFFFFF"/>
                </a:solidFill>
                <a:latin typeface="Verdana"/>
                <a:cs typeface="Verdana"/>
              </a:rPr>
              <a:t>1</a:t>
            </a:r>
            <a:endParaRPr sz="84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2350">
              <a:latin typeface="Verdana"/>
              <a:cs typeface="Verdana"/>
            </a:endParaRPr>
          </a:p>
          <a:p>
            <a:pPr marL="5834380" marR="6985">
              <a:lnSpc>
                <a:spcPct val="100400"/>
              </a:lnSpc>
            </a:pPr>
            <a:r>
              <a:rPr dirty="0" sz="5750" spc="-100" b="1">
                <a:solidFill>
                  <a:srgbClr val="FFFFFF"/>
                </a:solidFill>
                <a:latin typeface="Verdana"/>
                <a:cs typeface="Verdana"/>
              </a:rPr>
              <a:t>Entwicklung</a:t>
            </a:r>
            <a:r>
              <a:rPr dirty="0" sz="5750" spc="-325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5750" spc="-80" b="1">
                <a:solidFill>
                  <a:srgbClr val="FFFFFF"/>
                </a:solidFill>
                <a:latin typeface="Verdana"/>
                <a:cs typeface="Verdana"/>
              </a:rPr>
              <a:t>einer </a:t>
            </a:r>
            <a:r>
              <a:rPr dirty="0" sz="5750" spc="-50" b="1">
                <a:solidFill>
                  <a:srgbClr val="FFFFFF"/>
                </a:solidFill>
                <a:latin typeface="Verdana"/>
                <a:cs typeface="Verdana"/>
              </a:rPr>
              <a:t>Forschungsfrage</a:t>
            </a:r>
            <a:endParaRPr sz="5750">
              <a:latin typeface="Verdana"/>
              <a:cs typeface="Verdana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2680538" y="5184082"/>
            <a:ext cx="3378835" cy="1162685"/>
          </a:xfrm>
          <a:custGeom>
            <a:avLst/>
            <a:gdLst/>
            <a:ahLst/>
            <a:cxnLst/>
            <a:rect l="l" t="t" r="r" b="b"/>
            <a:pathLst>
              <a:path w="3378835" h="1162685">
                <a:moveTo>
                  <a:pt x="2755239" y="581126"/>
                </a:moveTo>
                <a:lnTo>
                  <a:pt x="2160790" y="237921"/>
                </a:lnTo>
                <a:lnTo>
                  <a:pt x="2152523" y="252234"/>
                </a:lnTo>
                <a:lnTo>
                  <a:pt x="2707881" y="572858"/>
                </a:lnTo>
                <a:lnTo>
                  <a:pt x="623493" y="572858"/>
                </a:lnTo>
                <a:lnTo>
                  <a:pt x="623493" y="589381"/>
                </a:lnTo>
                <a:lnTo>
                  <a:pt x="2707881" y="589381"/>
                </a:lnTo>
                <a:lnTo>
                  <a:pt x="2152523" y="910031"/>
                </a:lnTo>
                <a:lnTo>
                  <a:pt x="2160790" y="924331"/>
                </a:lnTo>
                <a:lnTo>
                  <a:pt x="2755239" y="581126"/>
                </a:lnTo>
                <a:close/>
              </a:path>
              <a:path w="3378835" h="1162685">
                <a:moveTo>
                  <a:pt x="3378733" y="581113"/>
                </a:moveTo>
                <a:lnTo>
                  <a:pt x="3376803" y="533527"/>
                </a:lnTo>
                <a:lnTo>
                  <a:pt x="3371113" y="486981"/>
                </a:lnTo>
                <a:lnTo>
                  <a:pt x="3362210" y="443572"/>
                </a:lnTo>
                <a:lnTo>
                  <a:pt x="3362210" y="581139"/>
                </a:lnTo>
                <a:lnTo>
                  <a:pt x="3360128" y="629780"/>
                </a:lnTo>
                <a:lnTo>
                  <a:pt x="3354019" y="677291"/>
                </a:lnTo>
                <a:lnTo>
                  <a:pt x="3344037" y="723493"/>
                </a:lnTo>
                <a:lnTo>
                  <a:pt x="3330346" y="768223"/>
                </a:lnTo>
                <a:lnTo>
                  <a:pt x="3313138" y="811301"/>
                </a:lnTo>
                <a:lnTo>
                  <a:pt x="3292576" y="852563"/>
                </a:lnTo>
                <a:lnTo>
                  <a:pt x="3268827" y="891832"/>
                </a:lnTo>
                <a:lnTo>
                  <a:pt x="3242068" y="928941"/>
                </a:lnTo>
                <a:lnTo>
                  <a:pt x="3212465" y="963714"/>
                </a:lnTo>
                <a:lnTo>
                  <a:pt x="3180194" y="995997"/>
                </a:lnTo>
                <a:lnTo>
                  <a:pt x="3145409" y="1025601"/>
                </a:lnTo>
                <a:lnTo>
                  <a:pt x="3108299" y="1052360"/>
                </a:lnTo>
                <a:lnTo>
                  <a:pt x="3069031" y="1076109"/>
                </a:lnTo>
                <a:lnTo>
                  <a:pt x="3027769" y="1096683"/>
                </a:lnTo>
                <a:lnTo>
                  <a:pt x="2984690" y="1113878"/>
                </a:lnTo>
                <a:lnTo>
                  <a:pt x="2939961" y="1127569"/>
                </a:lnTo>
                <a:lnTo>
                  <a:pt x="2893758" y="1137551"/>
                </a:lnTo>
                <a:lnTo>
                  <a:pt x="2846247" y="1143660"/>
                </a:lnTo>
                <a:lnTo>
                  <a:pt x="2797606" y="1145743"/>
                </a:lnTo>
                <a:lnTo>
                  <a:pt x="581139" y="1145743"/>
                </a:lnTo>
                <a:lnTo>
                  <a:pt x="532498" y="1143660"/>
                </a:lnTo>
                <a:lnTo>
                  <a:pt x="484987" y="1137551"/>
                </a:lnTo>
                <a:lnTo>
                  <a:pt x="438772" y="1127569"/>
                </a:lnTo>
                <a:lnTo>
                  <a:pt x="394055" y="1113878"/>
                </a:lnTo>
                <a:lnTo>
                  <a:pt x="350964" y="1096683"/>
                </a:lnTo>
                <a:lnTo>
                  <a:pt x="309714" y="1076109"/>
                </a:lnTo>
                <a:lnTo>
                  <a:pt x="270433" y="1052360"/>
                </a:lnTo>
                <a:lnTo>
                  <a:pt x="233324" y="1025601"/>
                </a:lnTo>
                <a:lnTo>
                  <a:pt x="198551" y="995997"/>
                </a:lnTo>
                <a:lnTo>
                  <a:pt x="166268" y="963714"/>
                </a:lnTo>
                <a:lnTo>
                  <a:pt x="136664" y="928941"/>
                </a:lnTo>
                <a:lnTo>
                  <a:pt x="109905" y="891819"/>
                </a:lnTo>
                <a:lnTo>
                  <a:pt x="86156" y="852551"/>
                </a:lnTo>
                <a:lnTo>
                  <a:pt x="65595" y="811288"/>
                </a:lnTo>
                <a:lnTo>
                  <a:pt x="48387" y="768210"/>
                </a:lnTo>
                <a:lnTo>
                  <a:pt x="34709" y="723480"/>
                </a:lnTo>
                <a:lnTo>
                  <a:pt x="24714" y="677278"/>
                </a:lnTo>
                <a:lnTo>
                  <a:pt x="18605" y="629780"/>
                </a:lnTo>
                <a:lnTo>
                  <a:pt x="16522" y="581113"/>
                </a:lnTo>
                <a:lnTo>
                  <a:pt x="18605" y="532472"/>
                </a:lnTo>
                <a:lnTo>
                  <a:pt x="24714" y="484962"/>
                </a:lnTo>
                <a:lnTo>
                  <a:pt x="34709" y="438759"/>
                </a:lnTo>
                <a:lnTo>
                  <a:pt x="48387" y="394042"/>
                </a:lnTo>
                <a:lnTo>
                  <a:pt x="65595" y="350964"/>
                </a:lnTo>
                <a:lnTo>
                  <a:pt x="86156" y="309702"/>
                </a:lnTo>
                <a:lnTo>
                  <a:pt x="109905" y="270433"/>
                </a:lnTo>
                <a:lnTo>
                  <a:pt x="136664" y="233324"/>
                </a:lnTo>
                <a:lnTo>
                  <a:pt x="166268" y="198539"/>
                </a:lnTo>
                <a:lnTo>
                  <a:pt x="198551" y="166268"/>
                </a:lnTo>
                <a:lnTo>
                  <a:pt x="233324" y="136652"/>
                </a:lnTo>
                <a:lnTo>
                  <a:pt x="270433" y="109893"/>
                </a:lnTo>
                <a:lnTo>
                  <a:pt x="309714" y="86144"/>
                </a:lnTo>
                <a:lnTo>
                  <a:pt x="350964" y="65582"/>
                </a:lnTo>
                <a:lnTo>
                  <a:pt x="394055" y="48374"/>
                </a:lnTo>
                <a:lnTo>
                  <a:pt x="438772" y="34696"/>
                </a:lnTo>
                <a:lnTo>
                  <a:pt x="484987" y="24714"/>
                </a:lnTo>
                <a:lnTo>
                  <a:pt x="532498" y="18592"/>
                </a:lnTo>
                <a:lnTo>
                  <a:pt x="581139" y="16522"/>
                </a:lnTo>
                <a:lnTo>
                  <a:pt x="2797606" y="16522"/>
                </a:lnTo>
                <a:lnTo>
                  <a:pt x="2846247" y="18592"/>
                </a:lnTo>
                <a:lnTo>
                  <a:pt x="2893758" y="24714"/>
                </a:lnTo>
                <a:lnTo>
                  <a:pt x="2939961" y="34696"/>
                </a:lnTo>
                <a:lnTo>
                  <a:pt x="2984690" y="48374"/>
                </a:lnTo>
                <a:lnTo>
                  <a:pt x="3027769" y="65582"/>
                </a:lnTo>
                <a:lnTo>
                  <a:pt x="3069031" y="86144"/>
                </a:lnTo>
                <a:lnTo>
                  <a:pt x="3108299" y="109893"/>
                </a:lnTo>
                <a:lnTo>
                  <a:pt x="3145409" y="136664"/>
                </a:lnTo>
                <a:lnTo>
                  <a:pt x="3180194" y="166268"/>
                </a:lnTo>
                <a:lnTo>
                  <a:pt x="3212465" y="198539"/>
                </a:lnTo>
                <a:lnTo>
                  <a:pt x="3242068" y="233324"/>
                </a:lnTo>
                <a:lnTo>
                  <a:pt x="3268827" y="270433"/>
                </a:lnTo>
                <a:lnTo>
                  <a:pt x="3292576" y="309702"/>
                </a:lnTo>
                <a:lnTo>
                  <a:pt x="3313138" y="350964"/>
                </a:lnTo>
                <a:lnTo>
                  <a:pt x="3330346" y="394055"/>
                </a:lnTo>
                <a:lnTo>
                  <a:pt x="3344037" y="438772"/>
                </a:lnTo>
                <a:lnTo>
                  <a:pt x="3354019" y="484987"/>
                </a:lnTo>
                <a:lnTo>
                  <a:pt x="3360128" y="532472"/>
                </a:lnTo>
                <a:lnTo>
                  <a:pt x="3362210" y="581139"/>
                </a:lnTo>
                <a:lnTo>
                  <a:pt x="3362210" y="443572"/>
                </a:lnTo>
                <a:lnTo>
                  <a:pt x="3349053" y="397637"/>
                </a:lnTo>
                <a:lnTo>
                  <a:pt x="3332988" y="355142"/>
                </a:lnTo>
                <a:lnTo>
                  <a:pt x="3313773" y="314286"/>
                </a:lnTo>
                <a:lnTo>
                  <a:pt x="3291535" y="275234"/>
                </a:lnTo>
                <a:lnTo>
                  <a:pt x="3266452" y="238137"/>
                </a:lnTo>
                <a:lnTo>
                  <a:pt x="3238665" y="203136"/>
                </a:lnTo>
                <a:lnTo>
                  <a:pt x="3208324" y="170395"/>
                </a:lnTo>
                <a:lnTo>
                  <a:pt x="3175584" y="140055"/>
                </a:lnTo>
                <a:lnTo>
                  <a:pt x="3140583" y="112268"/>
                </a:lnTo>
                <a:lnTo>
                  <a:pt x="3103486" y="87185"/>
                </a:lnTo>
                <a:lnTo>
                  <a:pt x="3064433" y="64960"/>
                </a:lnTo>
                <a:lnTo>
                  <a:pt x="3023590" y="45732"/>
                </a:lnTo>
                <a:lnTo>
                  <a:pt x="2981083" y="29667"/>
                </a:lnTo>
                <a:lnTo>
                  <a:pt x="2937091" y="16916"/>
                </a:lnTo>
                <a:lnTo>
                  <a:pt x="2935160" y="16522"/>
                </a:lnTo>
                <a:lnTo>
                  <a:pt x="2891739" y="7620"/>
                </a:lnTo>
                <a:lnTo>
                  <a:pt x="2845193" y="1930"/>
                </a:lnTo>
                <a:lnTo>
                  <a:pt x="2797606" y="0"/>
                </a:lnTo>
                <a:lnTo>
                  <a:pt x="581139" y="0"/>
                </a:lnTo>
                <a:lnTo>
                  <a:pt x="533552" y="1930"/>
                </a:lnTo>
                <a:lnTo>
                  <a:pt x="486994" y="7620"/>
                </a:lnTo>
                <a:lnTo>
                  <a:pt x="441655" y="16916"/>
                </a:lnTo>
                <a:lnTo>
                  <a:pt x="397649" y="29667"/>
                </a:lnTo>
                <a:lnTo>
                  <a:pt x="355155" y="45732"/>
                </a:lnTo>
                <a:lnTo>
                  <a:pt x="314299" y="64960"/>
                </a:lnTo>
                <a:lnTo>
                  <a:pt x="275247" y="87185"/>
                </a:lnTo>
                <a:lnTo>
                  <a:pt x="238150" y="112268"/>
                </a:lnTo>
                <a:lnTo>
                  <a:pt x="203149" y="140055"/>
                </a:lnTo>
                <a:lnTo>
                  <a:pt x="170408" y="170395"/>
                </a:lnTo>
                <a:lnTo>
                  <a:pt x="140068" y="203149"/>
                </a:lnTo>
                <a:lnTo>
                  <a:pt x="112280" y="238137"/>
                </a:lnTo>
                <a:lnTo>
                  <a:pt x="87198" y="275247"/>
                </a:lnTo>
                <a:lnTo>
                  <a:pt x="64973" y="314299"/>
                </a:lnTo>
                <a:lnTo>
                  <a:pt x="45745" y="355142"/>
                </a:lnTo>
                <a:lnTo>
                  <a:pt x="29679" y="397649"/>
                </a:lnTo>
                <a:lnTo>
                  <a:pt x="16929" y="441655"/>
                </a:lnTo>
                <a:lnTo>
                  <a:pt x="7620" y="486994"/>
                </a:lnTo>
                <a:lnTo>
                  <a:pt x="1930" y="533552"/>
                </a:lnTo>
                <a:lnTo>
                  <a:pt x="0" y="581139"/>
                </a:lnTo>
                <a:lnTo>
                  <a:pt x="1930" y="628726"/>
                </a:lnTo>
                <a:lnTo>
                  <a:pt x="7620" y="675271"/>
                </a:lnTo>
                <a:lnTo>
                  <a:pt x="16929" y="720623"/>
                </a:lnTo>
                <a:lnTo>
                  <a:pt x="29679" y="764628"/>
                </a:lnTo>
                <a:lnTo>
                  <a:pt x="45745" y="807123"/>
                </a:lnTo>
                <a:lnTo>
                  <a:pt x="64973" y="847979"/>
                </a:lnTo>
                <a:lnTo>
                  <a:pt x="87198" y="887018"/>
                </a:lnTo>
                <a:lnTo>
                  <a:pt x="112280" y="924128"/>
                </a:lnTo>
                <a:lnTo>
                  <a:pt x="140068" y="959116"/>
                </a:lnTo>
                <a:lnTo>
                  <a:pt x="170408" y="991870"/>
                </a:lnTo>
                <a:lnTo>
                  <a:pt x="203149" y="1022210"/>
                </a:lnTo>
                <a:lnTo>
                  <a:pt x="238150" y="1049997"/>
                </a:lnTo>
                <a:lnTo>
                  <a:pt x="275247" y="1075080"/>
                </a:lnTo>
                <a:lnTo>
                  <a:pt x="314299" y="1097305"/>
                </a:lnTo>
                <a:lnTo>
                  <a:pt x="355155" y="1116520"/>
                </a:lnTo>
                <a:lnTo>
                  <a:pt x="397649" y="1132586"/>
                </a:lnTo>
                <a:lnTo>
                  <a:pt x="441655" y="1145349"/>
                </a:lnTo>
                <a:lnTo>
                  <a:pt x="486994" y="1154645"/>
                </a:lnTo>
                <a:lnTo>
                  <a:pt x="533552" y="1160335"/>
                </a:lnTo>
                <a:lnTo>
                  <a:pt x="581139" y="1162265"/>
                </a:lnTo>
                <a:lnTo>
                  <a:pt x="2797606" y="1162265"/>
                </a:lnTo>
                <a:lnTo>
                  <a:pt x="2845193" y="1160335"/>
                </a:lnTo>
                <a:lnTo>
                  <a:pt x="2891739" y="1154645"/>
                </a:lnTo>
                <a:lnTo>
                  <a:pt x="2935160" y="1145743"/>
                </a:lnTo>
                <a:lnTo>
                  <a:pt x="2937091" y="1145349"/>
                </a:lnTo>
                <a:lnTo>
                  <a:pt x="2981083" y="1132586"/>
                </a:lnTo>
                <a:lnTo>
                  <a:pt x="3023590" y="1116520"/>
                </a:lnTo>
                <a:lnTo>
                  <a:pt x="3064433" y="1097305"/>
                </a:lnTo>
                <a:lnTo>
                  <a:pt x="3103486" y="1075080"/>
                </a:lnTo>
                <a:lnTo>
                  <a:pt x="3140583" y="1049985"/>
                </a:lnTo>
                <a:lnTo>
                  <a:pt x="3175584" y="1022197"/>
                </a:lnTo>
                <a:lnTo>
                  <a:pt x="3208324" y="991857"/>
                </a:lnTo>
                <a:lnTo>
                  <a:pt x="3238665" y="959116"/>
                </a:lnTo>
                <a:lnTo>
                  <a:pt x="3266452" y="924115"/>
                </a:lnTo>
                <a:lnTo>
                  <a:pt x="3291535" y="887018"/>
                </a:lnTo>
                <a:lnTo>
                  <a:pt x="3313773" y="847966"/>
                </a:lnTo>
                <a:lnTo>
                  <a:pt x="3332988" y="807110"/>
                </a:lnTo>
                <a:lnTo>
                  <a:pt x="3349053" y="764616"/>
                </a:lnTo>
                <a:lnTo>
                  <a:pt x="3361817" y="720610"/>
                </a:lnTo>
                <a:lnTo>
                  <a:pt x="3371113" y="675259"/>
                </a:lnTo>
                <a:lnTo>
                  <a:pt x="3376803" y="628713"/>
                </a:lnTo>
                <a:lnTo>
                  <a:pt x="3378733" y="58111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26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1411585" cy="536067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60" b="1">
                <a:solidFill>
                  <a:srgbClr val="0546A2"/>
                </a:solidFill>
                <a:latin typeface="Verdana"/>
                <a:cs typeface="Verdana"/>
              </a:rPr>
              <a:t>Begrüßung</a:t>
            </a: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6400" spc="-2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585" b="1">
                <a:solidFill>
                  <a:srgbClr val="0546A2"/>
                </a:solidFill>
                <a:latin typeface="Verdana"/>
                <a:cs typeface="Verdana"/>
              </a:rPr>
              <a:t>V</a:t>
            </a:r>
            <a:r>
              <a:rPr dirty="0" sz="6400" spc="-285" b="1">
                <a:solidFill>
                  <a:srgbClr val="0546A2"/>
                </a:solidFill>
                <a:latin typeface="Verdana"/>
                <a:cs typeface="Verdana"/>
              </a:rPr>
              <a:t>o</a:t>
            </a:r>
            <a:r>
              <a:rPr dirty="0" sz="6400" spc="-180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s</a:t>
            </a:r>
            <a:r>
              <a:rPr dirty="0" sz="6400" spc="-229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e</a:t>
            </a:r>
            <a:r>
              <a:rPr dirty="0" sz="6400" spc="-5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0" b="1">
                <a:solidFill>
                  <a:srgbClr val="0546A2"/>
                </a:solidFill>
                <a:latin typeface="Verdana"/>
                <a:cs typeface="Verdana"/>
              </a:rPr>
              <a:t>lung</a:t>
            </a:r>
            <a:endParaRPr sz="6400">
              <a:latin typeface="Verdana"/>
              <a:cs typeface="Verdana"/>
            </a:endParaRPr>
          </a:p>
          <a:p>
            <a:pPr marL="923290">
              <a:lnSpc>
                <a:spcPct val="100000"/>
              </a:lnSpc>
              <a:spcBef>
                <a:spcPts val="6955"/>
              </a:spcBef>
            </a:pP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Wir</a:t>
            </a:r>
            <a:r>
              <a:rPr dirty="0" sz="5750" spc="-2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5" i="1">
                <a:solidFill>
                  <a:srgbClr val="0546A2"/>
                </a:solidFill>
                <a:latin typeface="Rockwell"/>
                <a:cs typeface="Rockwell"/>
              </a:rPr>
              <a:t>stellen</a:t>
            </a:r>
            <a:r>
              <a:rPr dirty="0" sz="5750" spc="-22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uns</a:t>
            </a:r>
            <a:r>
              <a:rPr dirty="0" sz="5750" spc="-22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0" i="1">
                <a:solidFill>
                  <a:srgbClr val="0546A2"/>
                </a:solidFill>
                <a:latin typeface="Rockwell"/>
                <a:cs typeface="Rockwell"/>
              </a:rPr>
              <a:t>einander</a:t>
            </a:r>
            <a:r>
              <a:rPr dirty="0" sz="5750" spc="-2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vor</a:t>
            </a:r>
            <a:r>
              <a:rPr dirty="0" sz="5750" spc="-22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35" i="1">
                <a:solidFill>
                  <a:srgbClr val="0546A2"/>
                </a:solidFill>
                <a:latin typeface="Rockwell"/>
                <a:cs typeface="Rockwell"/>
              </a:rPr>
              <a:t>...</a:t>
            </a:r>
            <a:endParaRPr sz="5750">
              <a:latin typeface="Rockwell"/>
              <a:cs typeface="Rockwell"/>
            </a:endParaRPr>
          </a:p>
          <a:p>
            <a:pPr marL="1876425" indent="-366395">
              <a:lnSpc>
                <a:spcPct val="100000"/>
              </a:lnSpc>
              <a:spcBef>
                <a:spcPts val="3895"/>
              </a:spcBef>
              <a:buChar char="•"/>
              <a:tabLst>
                <a:tab pos="1876425" algn="l"/>
              </a:tabLst>
            </a:pP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Name</a:t>
            </a:r>
            <a:endParaRPr sz="2450">
              <a:latin typeface="Verdana"/>
              <a:cs typeface="Verdana"/>
            </a:endParaRPr>
          </a:p>
          <a:p>
            <a:pPr marL="1876425" indent="-366395">
              <a:lnSpc>
                <a:spcPct val="100000"/>
              </a:lnSpc>
              <a:spcBef>
                <a:spcPts val="2090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Ich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bin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heute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hier,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weil…</a:t>
            </a:r>
            <a:endParaRPr sz="2450">
              <a:latin typeface="Verdana"/>
              <a:cs typeface="Verdana"/>
            </a:endParaRPr>
          </a:p>
          <a:p>
            <a:pPr marL="1877060" marR="2110105" indent="-367030">
              <a:lnSpc>
                <a:spcPct val="120600"/>
              </a:lnSpc>
              <a:spcBef>
                <a:spcPts val="1485"/>
              </a:spcBef>
              <a:buChar char="•"/>
              <a:tabLst>
                <a:tab pos="187706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Ich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habe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bereits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Erfahrung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an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Forschungsprojekten…</a:t>
            </a:r>
            <a:endParaRPr sz="2450">
              <a:latin typeface="Verdana"/>
              <a:cs typeface="Verdana"/>
            </a:endParaRPr>
          </a:p>
        </p:txBody>
      </p:sp>
      <p:pic>
        <p:nvPicPr>
          <p:cNvPr id="13" name="object 13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465514" y="3617612"/>
            <a:ext cx="4605988" cy="5693502"/>
          </a:xfrm>
          <a:prstGeom prst="rect">
            <a:avLst/>
          </a:prstGeom>
        </p:spPr>
      </p:pic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27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4744065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9322435" algn="l"/>
              </a:tabLst>
            </a:pPr>
            <a:r>
              <a:rPr dirty="0" sz="6400" spc="-270" b="1">
                <a:solidFill>
                  <a:srgbClr val="0546A2"/>
                </a:solidFill>
                <a:latin typeface="Verdana"/>
                <a:cs typeface="Verdana"/>
              </a:rPr>
              <a:t>Forschungsfrage: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6400" spc="-490" b="1">
                <a:solidFill>
                  <a:srgbClr val="F8CC09"/>
                </a:solidFill>
                <a:latin typeface="Verdana"/>
                <a:cs typeface="Verdana"/>
              </a:rPr>
              <a:t>W</a:t>
            </a:r>
            <a:r>
              <a:rPr dirty="0" sz="6400" spc="-225" b="1">
                <a:solidFill>
                  <a:srgbClr val="F8CC09"/>
                </a:solidFill>
                <a:latin typeface="Verdana"/>
                <a:cs typeface="Verdana"/>
              </a:rPr>
              <a:t>a</a:t>
            </a:r>
            <a:r>
              <a:rPr dirty="0" sz="6400" spc="15" b="1">
                <a:solidFill>
                  <a:srgbClr val="F8CC09"/>
                </a:solidFill>
                <a:latin typeface="Verdana"/>
                <a:cs typeface="Verdana"/>
              </a:rPr>
              <a:t>s</a:t>
            </a:r>
            <a:r>
              <a:rPr dirty="0" sz="6400" spc="-315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6400" spc="-90" b="1">
                <a:solidFill>
                  <a:srgbClr val="F8CC09"/>
                </a:solidFill>
                <a:latin typeface="Verdana"/>
                <a:cs typeface="Verdana"/>
              </a:rPr>
              <a:t>ist</a:t>
            </a:r>
            <a:r>
              <a:rPr dirty="0" sz="6400" spc="-42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6400" spc="-185" b="1">
                <a:solidFill>
                  <a:srgbClr val="F8CC09"/>
                </a:solidFill>
                <a:latin typeface="Verdana"/>
                <a:cs typeface="Verdana"/>
              </a:rPr>
              <a:t>das?</a:t>
            </a:r>
            <a:endParaRPr sz="6400">
              <a:latin typeface="Verdana"/>
              <a:cs typeface="Verdana"/>
            </a:endParaRPr>
          </a:p>
        </p:txBody>
      </p:sp>
      <p:pic>
        <p:nvPicPr>
          <p:cNvPr id="13" name="object 13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241900" y="5516423"/>
            <a:ext cx="3597172" cy="3641431"/>
          </a:xfrm>
          <a:prstGeom prst="rect">
            <a:avLst/>
          </a:prstGeom>
        </p:spPr>
      </p:pic>
      <p:grpSp>
        <p:nvGrpSpPr>
          <p:cNvPr id="14" name="object 14" descr=""/>
          <p:cNvGrpSpPr/>
          <p:nvPr/>
        </p:nvGrpSpPr>
        <p:grpSpPr>
          <a:xfrm>
            <a:off x="7475730" y="5755057"/>
            <a:ext cx="356235" cy="106045"/>
            <a:chOff x="7475730" y="5755057"/>
            <a:chExt cx="356235" cy="106045"/>
          </a:xfrm>
        </p:grpSpPr>
        <p:sp>
          <p:nvSpPr>
            <p:cNvPr id="15" name="object 15" descr=""/>
            <p:cNvSpPr/>
            <p:nvPr/>
          </p:nvSpPr>
          <p:spPr>
            <a:xfrm>
              <a:off x="7475730" y="5807987"/>
              <a:ext cx="268605" cy="0"/>
            </a:xfrm>
            <a:custGeom>
              <a:avLst/>
              <a:gdLst/>
              <a:ahLst/>
              <a:cxnLst/>
              <a:rect l="l" t="t" r="r" b="b"/>
              <a:pathLst>
                <a:path w="268604" h="0">
                  <a:moveTo>
                    <a:pt x="0" y="0"/>
                  </a:moveTo>
                  <a:lnTo>
                    <a:pt x="268190" y="0"/>
                  </a:lnTo>
                </a:path>
              </a:pathLst>
            </a:custGeom>
            <a:ln w="31412">
              <a:solidFill>
                <a:srgbClr val="0546A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7686320" y="5755057"/>
              <a:ext cx="145415" cy="106045"/>
            </a:xfrm>
            <a:custGeom>
              <a:avLst/>
              <a:gdLst/>
              <a:ahLst/>
              <a:cxnLst/>
              <a:rect l="l" t="t" r="r" b="b"/>
              <a:pathLst>
                <a:path w="145415" h="106045">
                  <a:moveTo>
                    <a:pt x="0" y="0"/>
                  </a:moveTo>
                  <a:lnTo>
                    <a:pt x="0" y="105860"/>
                  </a:lnTo>
                  <a:lnTo>
                    <a:pt x="145419" y="529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46A2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 descr=""/>
          <p:cNvGrpSpPr/>
          <p:nvPr/>
        </p:nvGrpSpPr>
        <p:grpSpPr>
          <a:xfrm>
            <a:off x="7480273" y="6832986"/>
            <a:ext cx="356235" cy="106045"/>
            <a:chOff x="7480273" y="6832986"/>
            <a:chExt cx="356235" cy="106045"/>
          </a:xfrm>
        </p:grpSpPr>
        <p:sp>
          <p:nvSpPr>
            <p:cNvPr id="18" name="object 18" descr=""/>
            <p:cNvSpPr/>
            <p:nvPr/>
          </p:nvSpPr>
          <p:spPr>
            <a:xfrm>
              <a:off x="7480273" y="6885916"/>
              <a:ext cx="268605" cy="0"/>
            </a:xfrm>
            <a:custGeom>
              <a:avLst/>
              <a:gdLst/>
              <a:ahLst/>
              <a:cxnLst/>
              <a:rect l="l" t="t" r="r" b="b"/>
              <a:pathLst>
                <a:path w="268604" h="0">
                  <a:moveTo>
                    <a:pt x="0" y="0"/>
                  </a:moveTo>
                  <a:lnTo>
                    <a:pt x="268190" y="0"/>
                  </a:lnTo>
                </a:path>
              </a:pathLst>
            </a:custGeom>
            <a:ln w="31412">
              <a:solidFill>
                <a:srgbClr val="0546A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7690864" y="6832986"/>
              <a:ext cx="145415" cy="106045"/>
            </a:xfrm>
            <a:custGeom>
              <a:avLst/>
              <a:gdLst/>
              <a:ahLst/>
              <a:cxnLst/>
              <a:rect l="l" t="t" r="r" b="b"/>
              <a:pathLst>
                <a:path w="145415" h="106045">
                  <a:moveTo>
                    <a:pt x="0" y="0"/>
                  </a:moveTo>
                  <a:lnTo>
                    <a:pt x="0" y="105860"/>
                  </a:lnTo>
                  <a:lnTo>
                    <a:pt x="145419" y="529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46A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1591992" y="3224238"/>
            <a:ext cx="15225394" cy="58242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98805" marR="5080" indent="-586740">
              <a:lnSpc>
                <a:spcPct val="120600"/>
              </a:lnSpc>
              <a:spcBef>
                <a:spcPts val="95"/>
              </a:spcBef>
              <a:buChar char="•"/>
              <a:tabLst>
                <a:tab pos="59880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Kern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jeder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wissenschaftlichen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Arbeit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Forschungsfrage.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Daher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liegt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Fragestellung/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Forschungsfrage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jeder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wissenschaftlichen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Arbeit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zugrunde.</a:t>
            </a:r>
            <a:endParaRPr sz="2450">
              <a:latin typeface="Verdana"/>
              <a:cs typeface="Verdana"/>
            </a:endParaRPr>
          </a:p>
          <a:p>
            <a:pPr marL="598805" marR="1444625" indent="-586740">
              <a:lnSpc>
                <a:spcPct val="120600"/>
              </a:lnSpc>
              <a:spcBef>
                <a:spcPts val="1480"/>
              </a:spcBef>
              <a:buChar char="•"/>
              <a:tabLst>
                <a:tab pos="59880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Forschungsfragen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werden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begründeten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Vermutungen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(Hypothesen)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abgeleitet: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Hypothesen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sind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Aussagen,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etwas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stimmt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oder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nicht</a:t>
            </a:r>
            <a:endParaRPr sz="2450">
              <a:latin typeface="Verdana"/>
              <a:cs typeface="Verdana"/>
            </a:endParaRPr>
          </a:p>
          <a:p>
            <a:pPr marL="622300" marR="2501265" indent="-635">
              <a:lnSpc>
                <a:spcPct val="171000"/>
              </a:lnSpc>
              <a:spcBef>
                <a:spcPts val="730"/>
              </a:spcBef>
              <a:tabLst>
                <a:tab pos="2503170" algn="l"/>
                <a:tab pos="635000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Beispiel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1: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2450" spc="-8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Wann</a:t>
            </a:r>
            <a:r>
              <a:rPr dirty="0" sz="24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kocht</a:t>
            </a:r>
            <a:r>
              <a:rPr dirty="0" sz="24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Wasser?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	Wasser</a:t>
            </a:r>
            <a:r>
              <a:rPr dirty="0" sz="24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kocht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bei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100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Grad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Celsius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Beispiel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2: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	Kann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soziale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Umfeld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Gesundheitssituation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Menschen</a:t>
            </a:r>
            <a:endParaRPr sz="2450">
              <a:latin typeface="Verdana"/>
              <a:cs typeface="Verdana"/>
            </a:endParaRPr>
          </a:p>
          <a:p>
            <a:pPr marL="2507615" marR="1870710" indent="-635">
              <a:lnSpc>
                <a:spcPct val="120600"/>
              </a:lnSpc>
              <a:tabLst>
                <a:tab pos="635381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positiv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beeinflussen?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	Aufklärung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Angehörigen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erkrankten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Menschen trägt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 einer besseren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Gesundheitssituation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bei.</a:t>
            </a:r>
            <a:endParaRPr sz="2450">
              <a:latin typeface="Verdana"/>
              <a:cs typeface="Verdana"/>
            </a:endParaRPr>
          </a:p>
          <a:p>
            <a:pPr marL="622935" marR="2393950">
              <a:lnSpc>
                <a:spcPct val="120600"/>
              </a:lnSpc>
              <a:spcBef>
                <a:spcPts val="148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Hypothesen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können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getestet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werden: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gesammelten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werden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analysiert.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Auswertung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zeigt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sich,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ob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sich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 ursprüngliche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Erwartung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(Hypothese)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bestätigt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oder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nicht.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8442883" y="1995848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04" y="219722"/>
                </a:moveTo>
                <a:lnTo>
                  <a:pt x="816952" y="89966"/>
                </a:lnTo>
                <a:lnTo>
                  <a:pt x="813828" y="95377"/>
                </a:lnTo>
                <a:lnTo>
                  <a:pt x="1023810" y="216598"/>
                </a:lnTo>
                <a:lnTo>
                  <a:pt x="235724" y="216598"/>
                </a:lnTo>
                <a:lnTo>
                  <a:pt x="235724" y="222846"/>
                </a:lnTo>
                <a:lnTo>
                  <a:pt x="1023810" y="222846"/>
                </a:lnTo>
                <a:lnTo>
                  <a:pt x="813828" y="344081"/>
                </a:lnTo>
                <a:lnTo>
                  <a:pt x="816952" y="349478"/>
                </a:lnTo>
                <a:lnTo>
                  <a:pt x="1041704" y="219722"/>
                </a:lnTo>
                <a:close/>
              </a:path>
              <a:path w="1277620" h="440055">
                <a:moveTo>
                  <a:pt x="1277442" y="219722"/>
                </a:moveTo>
                <a:lnTo>
                  <a:pt x="1272971" y="175488"/>
                </a:lnTo>
                <a:lnTo>
                  <a:pt x="1271193" y="169773"/>
                </a:lnTo>
                <a:lnTo>
                  <a:pt x="1271193" y="219722"/>
                </a:lnTo>
                <a:lnTo>
                  <a:pt x="1265542" y="268617"/>
                </a:lnTo>
                <a:lnTo>
                  <a:pt x="1249464" y="313524"/>
                </a:lnTo>
                <a:lnTo>
                  <a:pt x="1224241" y="353161"/>
                </a:lnTo>
                <a:lnTo>
                  <a:pt x="1191158" y="386245"/>
                </a:lnTo>
                <a:lnTo>
                  <a:pt x="1151521" y="411467"/>
                </a:lnTo>
                <a:lnTo>
                  <a:pt x="1106614" y="427545"/>
                </a:lnTo>
                <a:lnTo>
                  <a:pt x="1057732" y="433197"/>
                </a:lnTo>
                <a:lnTo>
                  <a:pt x="219722" y="433197"/>
                </a:lnTo>
                <a:lnTo>
                  <a:pt x="170827" y="427545"/>
                </a:lnTo>
                <a:lnTo>
                  <a:pt x="125920" y="411467"/>
                </a:lnTo>
                <a:lnTo>
                  <a:pt x="86283" y="386232"/>
                </a:lnTo>
                <a:lnTo>
                  <a:pt x="53200" y="353161"/>
                </a:lnTo>
                <a:lnTo>
                  <a:pt x="27965" y="313512"/>
                </a:lnTo>
                <a:lnTo>
                  <a:pt x="11887" y="268605"/>
                </a:lnTo>
                <a:lnTo>
                  <a:pt x="6235" y="219722"/>
                </a:lnTo>
                <a:lnTo>
                  <a:pt x="11887" y="170827"/>
                </a:lnTo>
                <a:lnTo>
                  <a:pt x="27965" y="125920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90"/>
                </a:lnTo>
                <a:lnTo>
                  <a:pt x="170827" y="11899"/>
                </a:lnTo>
                <a:lnTo>
                  <a:pt x="219722" y="6261"/>
                </a:lnTo>
                <a:lnTo>
                  <a:pt x="1057732" y="6261"/>
                </a:lnTo>
                <a:lnTo>
                  <a:pt x="1106614" y="11899"/>
                </a:lnTo>
                <a:lnTo>
                  <a:pt x="1151521" y="27990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42" y="170840"/>
                </a:lnTo>
                <a:lnTo>
                  <a:pt x="1271193" y="219722"/>
                </a:lnTo>
                <a:lnTo>
                  <a:pt x="1271193" y="169773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7668" y="6261"/>
                </a:lnTo>
                <a:lnTo>
                  <a:pt x="1101953" y="4483"/>
                </a:lnTo>
                <a:lnTo>
                  <a:pt x="1057732" y="0"/>
                </a:lnTo>
                <a:lnTo>
                  <a:pt x="219722" y="0"/>
                </a:lnTo>
                <a:lnTo>
                  <a:pt x="175488" y="4483"/>
                </a:lnTo>
                <a:lnTo>
                  <a:pt x="134277" y="17297"/>
                </a:lnTo>
                <a:lnTo>
                  <a:pt x="96951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77"/>
                </a:lnTo>
                <a:lnTo>
                  <a:pt x="4470" y="175501"/>
                </a:lnTo>
                <a:lnTo>
                  <a:pt x="0" y="219722"/>
                </a:lnTo>
                <a:lnTo>
                  <a:pt x="4470" y="263956"/>
                </a:lnTo>
                <a:lnTo>
                  <a:pt x="17297" y="305168"/>
                </a:lnTo>
                <a:lnTo>
                  <a:pt x="37579" y="342480"/>
                </a:lnTo>
                <a:lnTo>
                  <a:pt x="64427" y="375018"/>
                </a:lnTo>
                <a:lnTo>
                  <a:pt x="96951" y="401866"/>
                </a:lnTo>
                <a:lnTo>
                  <a:pt x="134277" y="422148"/>
                </a:lnTo>
                <a:lnTo>
                  <a:pt x="175488" y="434962"/>
                </a:lnTo>
                <a:lnTo>
                  <a:pt x="219722" y="439432"/>
                </a:lnTo>
                <a:lnTo>
                  <a:pt x="1057732" y="439432"/>
                </a:lnTo>
                <a:lnTo>
                  <a:pt x="1101953" y="434962"/>
                </a:lnTo>
                <a:lnTo>
                  <a:pt x="1107630" y="433197"/>
                </a:lnTo>
                <a:lnTo>
                  <a:pt x="1143165" y="422148"/>
                </a:lnTo>
                <a:lnTo>
                  <a:pt x="1180490" y="401866"/>
                </a:lnTo>
                <a:lnTo>
                  <a:pt x="1213015" y="375005"/>
                </a:lnTo>
                <a:lnTo>
                  <a:pt x="1239875" y="342480"/>
                </a:lnTo>
                <a:lnTo>
                  <a:pt x="1260157" y="305155"/>
                </a:lnTo>
                <a:lnTo>
                  <a:pt x="1272971" y="263944"/>
                </a:lnTo>
                <a:lnTo>
                  <a:pt x="1277442" y="219722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28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pic>
        <p:nvPicPr>
          <p:cNvPr id="12" name="object 12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241900" y="5516427"/>
            <a:ext cx="3597172" cy="3641431"/>
          </a:xfrm>
          <a:prstGeom prst="rect">
            <a:avLst/>
          </a:prstGeom>
        </p:spPr>
      </p:pic>
      <p:sp>
        <p:nvSpPr>
          <p:cNvPr id="13" name="object 13" descr=""/>
          <p:cNvSpPr txBox="1"/>
          <p:nvPr/>
        </p:nvSpPr>
        <p:spPr>
          <a:xfrm>
            <a:off x="678377" y="1655629"/>
            <a:ext cx="18117820" cy="562927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9322435" algn="l"/>
              </a:tabLst>
            </a:pPr>
            <a:r>
              <a:rPr dirty="0" sz="6400" spc="-270" b="1">
                <a:solidFill>
                  <a:srgbClr val="0546A2"/>
                </a:solidFill>
                <a:latin typeface="Verdana"/>
                <a:cs typeface="Verdana"/>
              </a:rPr>
              <a:t>Forschungsfrage: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6400" spc="-505" b="1">
                <a:solidFill>
                  <a:srgbClr val="F8CC09"/>
                </a:solidFill>
                <a:latin typeface="Verdana"/>
                <a:cs typeface="Verdana"/>
              </a:rPr>
              <a:t>W</a:t>
            </a:r>
            <a:r>
              <a:rPr dirty="0" sz="6400" spc="-285" b="1">
                <a:solidFill>
                  <a:srgbClr val="F8CC09"/>
                </a:solidFill>
                <a:latin typeface="Verdana"/>
                <a:cs typeface="Verdana"/>
              </a:rPr>
              <a:t>o</a:t>
            </a:r>
            <a:r>
              <a:rPr dirty="0" sz="6400" spc="-290" b="1">
                <a:solidFill>
                  <a:srgbClr val="F8CC09"/>
                </a:solidFill>
                <a:latin typeface="Verdana"/>
                <a:cs typeface="Verdana"/>
              </a:rPr>
              <a:t>h</a:t>
            </a:r>
            <a:r>
              <a:rPr dirty="0" sz="6400" spc="-235" b="1">
                <a:solidFill>
                  <a:srgbClr val="F8CC09"/>
                </a:solidFill>
                <a:latin typeface="Verdana"/>
                <a:cs typeface="Verdana"/>
              </a:rPr>
              <a:t>e</a:t>
            </a:r>
            <a:r>
              <a:rPr dirty="0" sz="6400" b="1">
                <a:solidFill>
                  <a:srgbClr val="F8CC09"/>
                </a:solidFill>
                <a:latin typeface="Verdana"/>
                <a:cs typeface="Verdana"/>
              </a:rPr>
              <a:t>r</a:t>
            </a:r>
            <a:r>
              <a:rPr dirty="0" sz="6400" spc="-26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6400" spc="-254" b="1">
                <a:solidFill>
                  <a:srgbClr val="F8CC09"/>
                </a:solidFill>
                <a:latin typeface="Verdana"/>
                <a:cs typeface="Verdana"/>
              </a:rPr>
              <a:t>kommen</a:t>
            </a:r>
            <a:r>
              <a:rPr dirty="0" sz="6400" spc="-25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6400" spc="-265" b="1">
                <a:solidFill>
                  <a:srgbClr val="F8CC09"/>
                </a:solidFill>
                <a:latin typeface="Verdana"/>
                <a:cs typeface="Verdana"/>
              </a:rPr>
              <a:t>s</a:t>
            </a:r>
            <a:r>
              <a:rPr dirty="0" sz="6400" spc="-315" b="1">
                <a:solidFill>
                  <a:srgbClr val="F8CC09"/>
                </a:solidFill>
                <a:latin typeface="Verdana"/>
                <a:cs typeface="Verdana"/>
              </a:rPr>
              <a:t>i</a:t>
            </a:r>
            <a:r>
              <a:rPr dirty="0" sz="6400" spc="-555" b="1">
                <a:solidFill>
                  <a:srgbClr val="F8CC09"/>
                </a:solidFill>
                <a:latin typeface="Verdana"/>
                <a:cs typeface="Verdana"/>
              </a:rPr>
              <a:t>e</a:t>
            </a:r>
            <a:r>
              <a:rPr dirty="0" sz="6400" spc="-20" b="1">
                <a:solidFill>
                  <a:srgbClr val="F8CC09"/>
                </a:solidFill>
                <a:latin typeface="Verdana"/>
                <a:cs typeface="Verdana"/>
              </a:rPr>
              <a:t>?</a:t>
            </a:r>
            <a:endParaRPr sz="6400">
              <a:latin typeface="Verdana"/>
              <a:cs typeface="Verdana"/>
            </a:endParaRPr>
          </a:p>
          <a:p>
            <a:pPr marL="882015">
              <a:lnSpc>
                <a:spcPct val="100000"/>
              </a:lnSpc>
              <a:spcBef>
                <a:spcPts val="6890"/>
              </a:spcBef>
            </a:pP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Wie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35" b="1">
                <a:solidFill>
                  <a:srgbClr val="0546A2"/>
                </a:solidFill>
                <a:latin typeface="Verdana"/>
                <a:cs typeface="Verdana"/>
              </a:rPr>
              <a:t>kommt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man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einer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Forschungsfrage?</a:t>
            </a:r>
            <a:endParaRPr sz="3300">
              <a:latin typeface="Verdana"/>
              <a:cs typeface="Verdana"/>
            </a:endParaRPr>
          </a:p>
          <a:p>
            <a:pPr marL="1834514" indent="-365760">
              <a:lnSpc>
                <a:spcPct val="100000"/>
              </a:lnSpc>
              <a:spcBef>
                <a:spcPts val="1920"/>
              </a:spcBef>
              <a:buAutoNum type="arabicPeriod"/>
              <a:tabLst>
                <a:tab pos="1834514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Persönliches</a:t>
            </a:r>
            <a:r>
              <a:rPr dirty="0" sz="24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Interesse</a:t>
            </a:r>
            <a:endParaRPr sz="2450">
              <a:latin typeface="Verdana"/>
              <a:cs typeface="Verdana"/>
            </a:endParaRPr>
          </a:p>
          <a:p>
            <a:pPr marL="1833880" marR="8697595" indent="-365760">
              <a:lnSpc>
                <a:spcPct val="120600"/>
              </a:lnSpc>
              <a:spcBef>
                <a:spcPts val="1485"/>
              </a:spcBef>
              <a:buAutoNum type="arabicPeriod"/>
              <a:tabLst>
                <a:tab pos="183515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Inhaltliche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Eingrenzung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Forschungsthemas: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Welche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Aspekte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interessieren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mich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besonders?</a:t>
            </a:r>
            <a:endParaRPr sz="2450">
              <a:latin typeface="Verdana"/>
              <a:cs typeface="Verdana"/>
            </a:endParaRPr>
          </a:p>
          <a:p>
            <a:pPr marL="1835150" indent="-365760">
              <a:lnSpc>
                <a:spcPct val="100000"/>
              </a:lnSpc>
              <a:spcBef>
                <a:spcPts val="2085"/>
              </a:spcBef>
              <a:buAutoNum type="arabicPeriod"/>
              <a:tabLst>
                <a:tab pos="183515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Bezug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zum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aktuellen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Forschungsstand:</a:t>
            </a:r>
            <a:endParaRPr sz="2450">
              <a:latin typeface="Verdana"/>
              <a:cs typeface="Verdana"/>
            </a:endParaRPr>
          </a:p>
          <a:p>
            <a:pPr marL="1835785" marR="5972810">
              <a:lnSpc>
                <a:spcPts val="3550"/>
              </a:lnSpc>
              <a:spcBef>
                <a:spcPts val="10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Welche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Aspekte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einem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Thema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wurden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noch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nicht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behandelt?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Gibt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es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Forschungslücke?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(Döring</a:t>
            </a:r>
            <a:r>
              <a:rPr dirty="0" sz="1900" spc="-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900" spc="-3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Bortz,</a:t>
            </a:r>
            <a:r>
              <a:rPr dirty="0" sz="1900" spc="-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2016)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8442883" y="1995861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04" y="219722"/>
                </a:moveTo>
                <a:lnTo>
                  <a:pt x="816952" y="89966"/>
                </a:lnTo>
                <a:lnTo>
                  <a:pt x="813828" y="95377"/>
                </a:lnTo>
                <a:lnTo>
                  <a:pt x="1023810" y="216598"/>
                </a:lnTo>
                <a:lnTo>
                  <a:pt x="235724" y="216598"/>
                </a:lnTo>
                <a:lnTo>
                  <a:pt x="235724" y="222846"/>
                </a:lnTo>
                <a:lnTo>
                  <a:pt x="1023810" y="222846"/>
                </a:lnTo>
                <a:lnTo>
                  <a:pt x="813828" y="344081"/>
                </a:lnTo>
                <a:lnTo>
                  <a:pt x="816952" y="349478"/>
                </a:lnTo>
                <a:lnTo>
                  <a:pt x="1041704" y="219722"/>
                </a:lnTo>
                <a:close/>
              </a:path>
              <a:path w="1277620" h="440055">
                <a:moveTo>
                  <a:pt x="1277442" y="219722"/>
                </a:moveTo>
                <a:lnTo>
                  <a:pt x="1272971" y="175488"/>
                </a:lnTo>
                <a:lnTo>
                  <a:pt x="1271193" y="169773"/>
                </a:lnTo>
                <a:lnTo>
                  <a:pt x="1271193" y="219722"/>
                </a:lnTo>
                <a:lnTo>
                  <a:pt x="1265542" y="268617"/>
                </a:lnTo>
                <a:lnTo>
                  <a:pt x="1249464" y="313524"/>
                </a:lnTo>
                <a:lnTo>
                  <a:pt x="1224241" y="353161"/>
                </a:lnTo>
                <a:lnTo>
                  <a:pt x="1191158" y="386245"/>
                </a:lnTo>
                <a:lnTo>
                  <a:pt x="1151521" y="411467"/>
                </a:lnTo>
                <a:lnTo>
                  <a:pt x="1106614" y="427545"/>
                </a:lnTo>
                <a:lnTo>
                  <a:pt x="1057732" y="433197"/>
                </a:lnTo>
                <a:lnTo>
                  <a:pt x="219722" y="433197"/>
                </a:lnTo>
                <a:lnTo>
                  <a:pt x="170827" y="427545"/>
                </a:lnTo>
                <a:lnTo>
                  <a:pt x="125920" y="411467"/>
                </a:lnTo>
                <a:lnTo>
                  <a:pt x="86283" y="386232"/>
                </a:lnTo>
                <a:lnTo>
                  <a:pt x="53200" y="353161"/>
                </a:lnTo>
                <a:lnTo>
                  <a:pt x="27965" y="313512"/>
                </a:lnTo>
                <a:lnTo>
                  <a:pt x="11887" y="268605"/>
                </a:lnTo>
                <a:lnTo>
                  <a:pt x="6235" y="219722"/>
                </a:lnTo>
                <a:lnTo>
                  <a:pt x="11887" y="170827"/>
                </a:lnTo>
                <a:lnTo>
                  <a:pt x="27965" y="125920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90"/>
                </a:lnTo>
                <a:lnTo>
                  <a:pt x="170827" y="11899"/>
                </a:lnTo>
                <a:lnTo>
                  <a:pt x="219722" y="6261"/>
                </a:lnTo>
                <a:lnTo>
                  <a:pt x="1057732" y="6261"/>
                </a:lnTo>
                <a:lnTo>
                  <a:pt x="1106614" y="11899"/>
                </a:lnTo>
                <a:lnTo>
                  <a:pt x="1151521" y="27990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42" y="170840"/>
                </a:lnTo>
                <a:lnTo>
                  <a:pt x="1271193" y="219722"/>
                </a:lnTo>
                <a:lnTo>
                  <a:pt x="1271193" y="169773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7668" y="6261"/>
                </a:lnTo>
                <a:lnTo>
                  <a:pt x="1101953" y="4483"/>
                </a:lnTo>
                <a:lnTo>
                  <a:pt x="1057732" y="0"/>
                </a:lnTo>
                <a:lnTo>
                  <a:pt x="219722" y="0"/>
                </a:lnTo>
                <a:lnTo>
                  <a:pt x="175488" y="4483"/>
                </a:lnTo>
                <a:lnTo>
                  <a:pt x="134277" y="17297"/>
                </a:lnTo>
                <a:lnTo>
                  <a:pt x="96951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77"/>
                </a:lnTo>
                <a:lnTo>
                  <a:pt x="4470" y="175501"/>
                </a:lnTo>
                <a:lnTo>
                  <a:pt x="0" y="219722"/>
                </a:lnTo>
                <a:lnTo>
                  <a:pt x="4470" y="263956"/>
                </a:lnTo>
                <a:lnTo>
                  <a:pt x="17297" y="305168"/>
                </a:lnTo>
                <a:lnTo>
                  <a:pt x="37579" y="342480"/>
                </a:lnTo>
                <a:lnTo>
                  <a:pt x="64427" y="375018"/>
                </a:lnTo>
                <a:lnTo>
                  <a:pt x="96951" y="401866"/>
                </a:lnTo>
                <a:lnTo>
                  <a:pt x="134277" y="422148"/>
                </a:lnTo>
                <a:lnTo>
                  <a:pt x="175488" y="434962"/>
                </a:lnTo>
                <a:lnTo>
                  <a:pt x="219722" y="439432"/>
                </a:lnTo>
                <a:lnTo>
                  <a:pt x="1057732" y="439432"/>
                </a:lnTo>
                <a:lnTo>
                  <a:pt x="1101953" y="434962"/>
                </a:lnTo>
                <a:lnTo>
                  <a:pt x="1107630" y="433197"/>
                </a:lnTo>
                <a:lnTo>
                  <a:pt x="1143165" y="422148"/>
                </a:lnTo>
                <a:lnTo>
                  <a:pt x="1180490" y="401866"/>
                </a:lnTo>
                <a:lnTo>
                  <a:pt x="1213015" y="375005"/>
                </a:lnTo>
                <a:lnTo>
                  <a:pt x="1239875" y="342480"/>
                </a:lnTo>
                <a:lnTo>
                  <a:pt x="1260157" y="305155"/>
                </a:lnTo>
                <a:lnTo>
                  <a:pt x="1272971" y="263944"/>
                </a:lnTo>
                <a:lnTo>
                  <a:pt x="1277442" y="219722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29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7508875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70" b="1">
                <a:solidFill>
                  <a:srgbClr val="0546A2"/>
                </a:solidFill>
                <a:latin typeface="Verdana"/>
                <a:cs typeface="Verdana"/>
              </a:rPr>
              <a:t>Forschungsfrage: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088433" y="6396690"/>
            <a:ext cx="13836650" cy="35439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12700" marR="5080">
              <a:lnSpc>
                <a:spcPct val="100400"/>
              </a:lnSpc>
              <a:spcBef>
                <a:spcPts val="90"/>
              </a:spcBef>
            </a:pPr>
            <a:r>
              <a:rPr dirty="0" sz="5750" spc="-480" i="1">
                <a:solidFill>
                  <a:srgbClr val="0546A2"/>
                </a:solidFill>
                <a:latin typeface="Rockwell"/>
                <a:cs typeface="Rockwell"/>
              </a:rPr>
              <a:t>W</a:t>
            </a:r>
            <a:r>
              <a:rPr dirty="0" sz="5750" spc="-165" i="1">
                <a:solidFill>
                  <a:srgbClr val="0546A2"/>
                </a:solidFill>
                <a:latin typeface="Rockwell"/>
                <a:cs typeface="Rockwell"/>
              </a:rPr>
              <a:t>e</a:t>
            </a:r>
            <a:r>
              <a:rPr dirty="0" sz="5750" spc="-140" i="1">
                <a:solidFill>
                  <a:srgbClr val="0546A2"/>
                </a:solidFill>
                <a:latin typeface="Rockwell"/>
                <a:cs typeface="Rockwell"/>
              </a:rPr>
              <a:t>l</a:t>
            </a:r>
            <a:r>
              <a:rPr dirty="0" sz="5750" spc="-50" i="1">
                <a:solidFill>
                  <a:srgbClr val="0546A2"/>
                </a:solidFill>
                <a:latin typeface="Rockwell"/>
                <a:cs typeface="Rockwell"/>
              </a:rPr>
              <a:t>c</a:t>
            </a:r>
            <a:r>
              <a:rPr dirty="0" sz="5750" spc="-165" i="1">
                <a:solidFill>
                  <a:srgbClr val="0546A2"/>
                </a:solidFill>
                <a:latin typeface="Rockwell"/>
                <a:cs typeface="Rockwell"/>
              </a:rPr>
              <a:t>h</a:t>
            </a:r>
            <a:r>
              <a:rPr dirty="0" sz="5750" spc="35" i="1">
                <a:solidFill>
                  <a:srgbClr val="0546A2"/>
                </a:solidFill>
                <a:latin typeface="Rockwell"/>
                <a:cs typeface="Rockwell"/>
              </a:rPr>
              <a:t>e</a:t>
            </a:r>
            <a:r>
              <a:rPr dirty="0" sz="5750" spc="-2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560" i="1">
                <a:solidFill>
                  <a:srgbClr val="0546A2"/>
                </a:solidFill>
                <a:latin typeface="Rockwell"/>
                <a:cs typeface="Rockwell"/>
              </a:rPr>
              <a:t>V</a:t>
            </a:r>
            <a:r>
              <a:rPr dirty="0" sz="5750" spc="-135" i="1">
                <a:solidFill>
                  <a:srgbClr val="0546A2"/>
                </a:solidFill>
                <a:latin typeface="Rockwell"/>
                <a:cs typeface="Rockwell"/>
              </a:rPr>
              <a:t>o</a:t>
            </a:r>
            <a:r>
              <a:rPr dirty="0" sz="5750" spc="-490" i="1">
                <a:solidFill>
                  <a:srgbClr val="0546A2"/>
                </a:solidFill>
                <a:latin typeface="Rockwell"/>
                <a:cs typeface="Rockwell"/>
              </a:rPr>
              <a:t>r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-</a:t>
            </a:r>
            <a:r>
              <a:rPr dirty="0" sz="5750" spc="-10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und</a:t>
            </a:r>
            <a:r>
              <a:rPr dirty="0" sz="5750" spc="-2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30" i="1">
                <a:solidFill>
                  <a:srgbClr val="0546A2"/>
                </a:solidFill>
                <a:latin typeface="Rockwell"/>
                <a:cs typeface="Rockwell"/>
              </a:rPr>
              <a:t>Nachteile</a:t>
            </a:r>
            <a:r>
              <a:rPr dirty="0" sz="5750" spc="-19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" i="1">
                <a:solidFill>
                  <a:srgbClr val="0546A2"/>
                </a:solidFill>
                <a:latin typeface="Rockwell"/>
                <a:cs typeface="Rockwell"/>
              </a:rPr>
              <a:t>hat</a:t>
            </a:r>
            <a:r>
              <a:rPr dirty="0" sz="5750" spc="-19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es,</a:t>
            </a:r>
            <a:r>
              <a:rPr dirty="0" sz="5750" spc="-19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20" i="1">
                <a:solidFill>
                  <a:srgbClr val="0546A2"/>
                </a:solidFill>
                <a:latin typeface="Rockwell"/>
                <a:cs typeface="Rockwell"/>
              </a:rPr>
              <a:t>sich </a:t>
            </a:r>
            <a:r>
              <a:rPr dirty="0" sz="5750" spc="-60" i="1">
                <a:solidFill>
                  <a:srgbClr val="0546A2"/>
                </a:solidFill>
                <a:latin typeface="Rockwell"/>
                <a:cs typeface="Rockwell"/>
              </a:rPr>
              <a:t>wissenschaftlich</a:t>
            </a:r>
            <a:r>
              <a:rPr dirty="0" sz="5750" spc="-29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mit</a:t>
            </a:r>
            <a:r>
              <a:rPr dirty="0" sz="5750" spc="-29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70" i="1">
                <a:solidFill>
                  <a:srgbClr val="0546A2"/>
                </a:solidFill>
                <a:latin typeface="Rockwell"/>
                <a:cs typeface="Rockwell"/>
              </a:rPr>
              <a:t>einem</a:t>
            </a:r>
            <a:r>
              <a:rPr dirty="0" sz="5750" spc="-29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60" i="1">
                <a:solidFill>
                  <a:srgbClr val="0546A2"/>
                </a:solidFill>
                <a:latin typeface="Rockwell"/>
                <a:cs typeface="Rockwell"/>
              </a:rPr>
              <a:t>Thema</a:t>
            </a:r>
            <a:r>
              <a:rPr dirty="0" sz="5750" spc="-29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25" i="1">
                <a:solidFill>
                  <a:srgbClr val="0546A2"/>
                </a:solidFill>
                <a:latin typeface="Rockwell"/>
                <a:cs typeface="Rockwell"/>
              </a:rPr>
              <a:t>zu </a:t>
            </a:r>
            <a:r>
              <a:rPr dirty="0" sz="5750" spc="-80" i="1">
                <a:solidFill>
                  <a:srgbClr val="0546A2"/>
                </a:solidFill>
                <a:latin typeface="Rockwell"/>
                <a:cs typeface="Rockwell"/>
              </a:rPr>
              <a:t>beschäftigen,</a:t>
            </a:r>
            <a:r>
              <a:rPr dirty="0" sz="5750" spc="-26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zu</a:t>
            </a:r>
            <a:r>
              <a:rPr dirty="0" sz="5750" spc="-2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" i="1">
                <a:solidFill>
                  <a:srgbClr val="0546A2"/>
                </a:solidFill>
                <a:latin typeface="Rockwell"/>
                <a:cs typeface="Rockwell"/>
              </a:rPr>
              <a:t>dem</a:t>
            </a:r>
            <a:r>
              <a:rPr dirty="0" sz="5750" spc="-254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man</a:t>
            </a:r>
            <a:r>
              <a:rPr dirty="0" sz="5750" spc="-2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65" i="1">
                <a:solidFill>
                  <a:srgbClr val="0546A2"/>
                </a:solidFill>
                <a:latin typeface="Rockwell"/>
                <a:cs typeface="Rockwell"/>
              </a:rPr>
              <a:t>einen</a:t>
            </a:r>
            <a:r>
              <a:rPr dirty="0" sz="5750" spc="-2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60" i="1">
                <a:solidFill>
                  <a:srgbClr val="0546A2"/>
                </a:solidFill>
                <a:latin typeface="Rockwell"/>
                <a:cs typeface="Rockwell"/>
              </a:rPr>
              <a:t>starken </a:t>
            </a:r>
            <a:r>
              <a:rPr dirty="0" sz="5750" spc="-110" b="1" i="1">
                <a:solidFill>
                  <a:srgbClr val="0546A2"/>
                </a:solidFill>
                <a:latin typeface="Rockwell-BoldItalic"/>
                <a:cs typeface="Rockwell-BoldItalic"/>
              </a:rPr>
              <a:t>persönlichen</a:t>
            </a:r>
            <a:r>
              <a:rPr dirty="0" sz="5750" spc="-280" b="1" i="1">
                <a:solidFill>
                  <a:srgbClr val="0546A2"/>
                </a:solidFill>
                <a:latin typeface="Rockwell-BoldItalic"/>
                <a:cs typeface="Rockwell-BoldItalic"/>
              </a:rPr>
              <a:t> </a:t>
            </a:r>
            <a:r>
              <a:rPr dirty="0" sz="5750" spc="-25" i="1">
                <a:solidFill>
                  <a:srgbClr val="0546A2"/>
                </a:solidFill>
                <a:latin typeface="Rockwell"/>
                <a:cs typeface="Rockwell"/>
              </a:rPr>
              <a:t>Bezug</a:t>
            </a:r>
            <a:r>
              <a:rPr dirty="0" sz="5750" spc="-3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280" i="1">
                <a:solidFill>
                  <a:srgbClr val="0546A2"/>
                </a:solidFill>
                <a:latin typeface="Rockwell"/>
                <a:cs typeface="Rockwell"/>
              </a:rPr>
              <a:t>hat?</a:t>
            </a:r>
            <a:endParaRPr sz="5750">
              <a:latin typeface="Rockwell"/>
              <a:cs typeface="Rockwell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725014" y="4082911"/>
            <a:ext cx="2749348" cy="1923831"/>
          </a:xfrm>
          <a:prstGeom prst="rect">
            <a:avLst/>
          </a:prstGeom>
        </p:spPr>
      </p:pic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17208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5">
                <a:solidFill>
                  <a:srgbClr val="0546A2"/>
                </a:solidFill>
                <a:latin typeface="Verdana"/>
                <a:cs typeface="Verdana"/>
              </a:rPr>
              <a:t>3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2511405" cy="58908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Herzlich</a:t>
            </a:r>
            <a:r>
              <a:rPr dirty="0" sz="6400" spc="-2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305" b="1">
                <a:solidFill>
                  <a:srgbClr val="0546A2"/>
                </a:solidFill>
                <a:latin typeface="Verdana"/>
                <a:cs typeface="Verdana"/>
              </a:rPr>
              <a:t>Willkommen!</a:t>
            </a:r>
            <a:endParaRPr sz="64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78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6200">
              <a:latin typeface="Verdana"/>
              <a:cs typeface="Verdana"/>
            </a:endParaRPr>
          </a:p>
          <a:p>
            <a:pPr marL="5986145" marR="5080" indent="286385">
              <a:lnSpc>
                <a:spcPct val="103299"/>
              </a:lnSpc>
            </a:pPr>
            <a:r>
              <a:rPr dirty="0" sz="8650" spc="-175" i="1">
                <a:solidFill>
                  <a:srgbClr val="0546A2"/>
                </a:solidFill>
                <a:latin typeface="Rockwell"/>
                <a:cs typeface="Rockwell"/>
              </a:rPr>
              <a:t>Schön,</a:t>
            </a:r>
            <a:r>
              <a:rPr dirty="0" sz="8650" spc="-39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8650" spc="-20" i="1">
                <a:solidFill>
                  <a:srgbClr val="0546A2"/>
                </a:solidFill>
                <a:latin typeface="Rockwell"/>
                <a:cs typeface="Rockwell"/>
              </a:rPr>
              <a:t>dass </a:t>
            </a:r>
            <a:r>
              <a:rPr dirty="0" sz="8650" spc="-110" i="1">
                <a:solidFill>
                  <a:srgbClr val="0546A2"/>
                </a:solidFill>
                <a:latin typeface="Rockwell"/>
                <a:cs typeface="Rockwell"/>
              </a:rPr>
              <a:t>Sie</a:t>
            </a:r>
            <a:r>
              <a:rPr dirty="0" sz="8650" spc="-459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8650" spc="-175" i="1">
                <a:solidFill>
                  <a:srgbClr val="0546A2"/>
                </a:solidFill>
                <a:latin typeface="Rockwell"/>
                <a:cs typeface="Rockwell"/>
              </a:rPr>
              <a:t>hier</a:t>
            </a:r>
            <a:r>
              <a:rPr dirty="0" sz="8650" spc="-409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8650" spc="-220" i="1">
                <a:solidFill>
                  <a:srgbClr val="0546A2"/>
                </a:solidFill>
                <a:latin typeface="Rockwell"/>
                <a:cs typeface="Rockwell"/>
              </a:rPr>
              <a:t>sind!</a:t>
            </a:r>
            <a:endParaRPr sz="8650">
              <a:latin typeface="Rockwell"/>
              <a:cs typeface="Rockwell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4325663" y="4099351"/>
            <a:ext cx="11190605" cy="4717415"/>
          </a:xfrm>
          <a:custGeom>
            <a:avLst/>
            <a:gdLst/>
            <a:ahLst/>
            <a:cxnLst/>
            <a:rect l="l" t="t" r="r" b="b"/>
            <a:pathLst>
              <a:path w="11190605" h="4717415">
                <a:moveTo>
                  <a:pt x="5595086" y="4717133"/>
                </a:moveTo>
                <a:lnTo>
                  <a:pt x="5661211" y="4716972"/>
                </a:lnTo>
                <a:lnTo>
                  <a:pt x="5727154" y="4716489"/>
                </a:lnTo>
                <a:lnTo>
                  <a:pt x="5792908" y="4715687"/>
                </a:lnTo>
                <a:lnTo>
                  <a:pt x="5858472" y="4714566"/>
                </a:lnTo>
                <a:lnTo>
                  <a:pt x="5923839" y="4713130"/>
                </a:lnTo>
                <a:lnTo>
                  <a:pt x="5989006" y="4711378"/>
                </a:lnTo>
                <a:lnTo>
                  <a:pt x="6053969" y="4709315"/>
                </a:lnTo>
                <a:lnTo>
                  <a:pt x="6118723" y="4706940"/>
                </a:lnTo>
                <a:lnTo>
                  <a:pt x="6183265" y="4704257"/>
                </a:lnTo>
                <a:lnTo>
                  <a:pt x="6247589" y="4701266"/>
                </a:lnTo>
                <a:lnTo>
                  <a:pt x="6311693" y="4697969"/>
                </a:lnTo>
                <a:lnTo>
                  <a:pt x="6375571" y="4694369"/>
                </a:lnTo>
                <a:lnTo>
                  <a:pt x="6439220" y="4690466"/>
                </a:lnTo>
                <a:lnTo>
                  <a:pt x="6502636" y="4686264"/>
                </a:lnTo>
                <a:lnTo>
                  <a:pt x="6565813" y="4681763"/>
                </a:lnTo>
                <a:lnTo>
                  <a:pt x="6628748" y="4676965"/>
                </a:lnTo>
                <a:lnTo>
                  <a:pt x="6691437" y="4671872"/>
                </a:lnTo>
                <a:lnTo>
                  <a:pt x="6753876" y="4666486"/>
                </a:lnTo>
                <a:lnTo>
                  <a:pt x="6816060" y="4660809"/>
                </a:lnTo>
                <a:lnTo>
                  <a:pt x="6877985" y="4654842"/>
                </a:lnTo>
                <a:lnTo>
                  <a:pt x="6939647" y="4648587"/>
                </a:lnTo>
                <a:lnTo>
                  <a:pt x="7001041" y="4642046"/>
                </a:lnTo>
                <a:lnTo>
                  <a:pt x="7062165" y="4635221"/>
                </a:lnTo>
                <a:lnTo>
                  <a:pt x="7123012" y="4628113"/>
                </a:lnTo>
                <a:lnTo>
                  <a:pt x="7183580" y="4620725"/>
                </a:lnTo>
                <a:lnTo>
                  <a:pt x="7243863" y="4613057"/>
                </a:lnTo>
                <a:lnTo>
                  <a:pt x="7303859" y="4605112"/>
                </a:lnTo>
                <a:lnTo>
                  <a:pt x="7363562" y="4596892"/>
                </a:lnTo>
                <a:lnTo>
                  <a:pt x="7422968" y="4588398"/>
                </a:lnTo>
                <a:lnTo>
                  <a:pt x="7482073" y="4579632"/>
                </a:lnTo>
                <a:lnTo>
                  <a:pt x="7540874" y="4570596"/>
                </a:lnTo>
                <a:lnTo>
                  <a:pt x="7599365" y="4561291"/>
                </a:lnTo>
                <a:lnTo>
                  <a:pt x="7657543" y="4551720"/>
                </a:lnTo>
                <a:lnTo>
                  <a:pt x="7715403" y="4541884"/>
                </a:lnTo>
                <a:lnTo>
                  <a:pt x="7772941" y="4531785"/>
                </a:lnTo>
                <a:lnTo>
                  <a:pt x="7830153" y="4521425"/>
                </a:lnTo>
                <a:lnTo>
                  <a:pt x="7887035" y="4510805"/>
                </a:lnTo>
                <a:lnTo>
                  <a:pt x="7943583" y="4499927"/>
                </a:lnTo>
                <a:lnTo>
                  <a:pt x="7999792" y="4488794"/>
                </a:lnTo>
                <a:lnTo>
                  <a:pt x="8055658" y="4477406"/>
                </a:lnTo>
                <a:lnTo>
                  <a:pt x="8111177" y="4465765"/>
                </a:lnTo>
                <a:lnTo>
                  <a:pt x="8166344" y="4453874"/>
                </a:lnTo>
                <a:lnTo>
                  <a:pt x="8221157" y="4441734"/>
                </a:lnTo>
                <a:lnTo>
                  <a:pt x="8275610" y="4429347"/>
                </a:lnTo>
                <a:lnTo>
                  <a:pt x="8329699" y="4416714"/>
                </a:lnTo>
                <a:lnTo>
                  <a:pt x="8383419" y="4403838"/>
                </a:lnTo>
                <a:lnTo>
                  <a:pt x="8436768" y="4390720"/>
                </a:lnTo>
                <a:lnTo>
                  <a:pt x="8489740" y="4377362"/>
                </a:lnTo>
                <a:lnTo>
                  <a:pt x="8542332" y="4363765"/>
                </a:lnTo>
                <a:lnTo>
                  <a:pt x="8594539" y="4349932"/>
                </a:lnTo>
                <a:lnTo>
                  <a:pt x="8646357" y="4335865"/>
                </a:lnTo>
                <a:lnTo>
                  <a:pt x="8697781" y="4321564"/>
                </a:lnTo>
                <a:lnTo>
                  <a:pt x="8748809" y="4307032"/>
                </a:lnTo>
                <a:lnTo>
                  <a:pt x="8799434" y="4292271"/>
                </a:lnTo>
                <a:lnTo>
                  <a:pt x="8849654" y="4277281"/>
                </a:lnTo>
                <a:lnTo>
                  <a:pt x="8899464" y="4262066"/>
                </a:lnTo>
                <a:lnTo>
                  <a:pt x="8948860" y="4246627"/>
                </a:lnTo>
                <a:lnTo>
                  <a:pt x="8997837" y="4230966"/>
                </a:lnTo>
                <a:lnTo>
                  <a:pt x="9046392" y="4215083"/>
                </a:lnTo>
                <a:lnTo>
                  <a:pt x="9094519" y="4198982"/>
                </a:lnTo>
                <a:lnTo>
                  <a:pt x="9142216" y="4182664"/>
                </a:lnTo>
                <a:lnTo>
                  <a:pt x="9189478" y="4166131"/>
                </a:lnTo>
                <a:lnTo>
                  <a:pt x="9236300" y="4149384"/>
                </a:lnTo>
                <a:lnTo>
                  <a:pt x="9282679" y="4132425"/>
                </a:lnTo>
                <a:lnTo>
                  <a:pt x="9328610" y="4115256"/>
                </a:lnTo>
                <a:lnTo>
                  <a:pt x="9374089" y="4097879"/>
                </a:lnTo>
                <a:lnTo>
                  <a:pt x="9419112" y="4080296"/>
                </a:lnTo>
                <a:lnTo>
                  <a:pt x="9463674" y="4062508"/>
                </a:lnTo>
                <a:lnTo>
                  <a:pt x="9507772" y="4044517"/>
                </a:lnTo>
                <a:lnTo>
                  <a:pt x="9551401" y="4026325"/>
                </a:lnTo>
                <a:lnTo>
                  <a:pt x="9594557" y="4007933"/>
                </a:lnTo>
                <a:lnTo>
                  <a:pt x="9637236" y="3989344"/>
                </a:lnTo>
                <a:lnTo>
                  <a:pt x="9679434" y="3970559"/>
                </a:lnTo>
                <a:lnTo>
                  <a:pt x="9721146" y="3951580"/>
                </a:lnTo>
                <a:lnTo>
                  <a:pt x="9762368" y="3932408"/>
                </a:lnTo>
                <a:lnTo>
                  <a:pt x="9803096" y="3913047"/>
                </a:lnTo>
                <a:lnTo>
                  <a:pt x="9843326" y="3893496"/>
                </a:lnTo>
                <a:lnTo>
                  <a:pt x="9883054" y="3873758"/>
                </a:lnTo>
                <a:lnTo>
                  <a:pt x="9922275" y="3853835"/>
                </a:lnTo>
                <a:lnTo>
                  <a:pt x="9960986" y="3833729"/>
                </a:lnTo>
                <a:lnTo>
                  <a:pt x="9999181" y="3813441"/>
                </a:lnTo>
                <a:lnTo>
                  <a:pt x="10036857" y="3792973"/>
                </a:lnTo>
                <a:lnTo>
                  <a:pt x="10074010" y="3772327"/>
                </a:lnTo>
                <a:lnTo>
                  <a:pt x="10110636" y="3751505"/>
                </a:lnTo>
                <a:lnTo>
                  <a:pt x="10146730" y="3730508"/>
                </a:lnTo>
                <a:lnTo>
                  <a:pt x="10182287" y="3709338"/>
                </a:lnTo>
                <a:lnTo>
                  <a:pt x="10217305" y="3687997"/>
                </a:lnTo>
                <a:lnTo>
                  <a:pt x="10251778" y="3666487"/>
                </a:lnTo>
                <a:lnTo>
                  <a:pt x="10285703" y="3644809"/>
                </a:lnTo>
                <a:lnTo>
                  <a:pt x="10319075" y="3622966"/>
                </a:lnTo>
                <a:lnTo>
                  <a:pt x="10351890" y="3600958"/>
                </a:lnTo>
                <a:lnTo>
                  <a:pt x="10384144" y="3578789"/>
                </a:lnTo>
                <a:lnTo>
                  <a:pt x="10415833" y="3556458"/>
                </a:lnTo>
                <a:lnTo>
                  <a:pt x="10446952" y="3533970"/>
                </a:lnTo>
                <a:lnTo>
                  <a:pt x="10507465" y="3488523"/>
                </a:lnTo>
                <a:lnTo>
                  <a:pt x="10565649" y="3442463"/>
                </a:lnTo>
                <a:lnTo>
                  <a:pt x="10621471" y="3395804"/>
                </a:lnTo>
                <a:lnTo>
                  <a:pt x="10674898" y="3348559"/>
                </a:lnTo>
                <a:lnTo>
                  <a:pt x="10725895" y="3300744"/>
                </a:lnTo>
                <a:lnTo>
                  <a:pt x="10774430" y="3252372"/>
                </a:lnTo>
                <a:lnTo>
                  <a:pt x="10820468" y="3203457"/>
                </a:lnTo>
                <a:lnTo>
                  <a:pt x="10863976" y="3154013"/>
                </a:lnTo>
                <a:lnTo>
                  <a:pt x="10904921" y="3104055"/>
                </a:lnTo>
                <a:lnTo>
                  <a:pt x="10943268" y="3053597"/>
                </a:lnTo>
                <a:lnTo>
                  <a:pt x="10978985" y="3002653"/>
                </a:lnTo>
                <a:lnTo>
                  <a:pt x="11012037" y="2951237"/>
                </a:lnTo>
                <a:lnTo>
                  <a:pt x="11042391" y="2899364"/>
                </a:lnTo>
                <a:lnTo>
                  <a:pt x="11070014" y="2847046"/>
                </a:lnTo>
                <a:lnTo>
                  <a:pt x="11094872" y="2794300"/>
                </a:lnTo>
                <a:lnTo>
                  <a:pt x="11116931" y="2741138"/>
                </a:lnTo>
                <a:lnTo>
                  <a:pt x="11136158" y="2687575"/>
                </a:lnTo>
                <a:lnTo>
                  <a:pt x="11152519" y="2633625"/>
                </a:lnTo>
                <a:lnTo>
                  <a:pt x="11165981" y="2579302"/>
                </a:lnTo>
                <a:lnTo>
                  <a:pt x="11176509" y="2524621"/>
                </a:lnTo>
                <a:lnTo>
                  <a:pt x="11184071" y="2469595"/>
                </a:lnTo>
                <a:lnTo>
                  <a:pt x="11188633" y="2414239"/>
                </a:lnTo>
                <a:lnTo>
                  <a:pt x="11190161" y="2358566"/>
                </a:lnTo>
                <a:lnTo>
                  <a:pt x="11189779" y="2330692"/>
                </a:lnTo>
                <a:lnTo>
                  <a:pt x="11186730" y="2275176"/>
                </a:lnTo>
                <a:lnTo>
                  <a:pt x="11180663" y="2219983"/>
                </a:lnTo>
                <a:lnTo>
                  <a:pt x="11171614" y="2165127"/>
                </a:lnTo>
                <a:lnTo>
                  <a:pt x="11159615" y="2110624"/>
                </a:lnTo>
                <a:lnTo>
                  <a:pt x="11144699" y="2056486"/>
                </a:lnTo>
                <a:lnTo>
                  <a:pt x="11126901" y="2002727"/>
                </a:lnTo>
                <a:lnTo>
                  <a:pt x="11106254" y="1949363"/>
                </a:lnTo>
                <a:lnTo>
                  <a:pt x="11082791" y="1896407"/>
                </a:lnTo>
                <a:lnTo>
                  <a:pt x="11056546" y="1843873"/>
                </a:lnTo>
                <a:lnTo>
                  <a:pt x="11027554" y="1791776"/>
                </a:lnTo>
                <a:lnTo>
                  <a:pt x="10995846" y="1740129"/>
                </a:lnTo>
                <a:lnTo>
                  <a:pt x="10961457" y="1688948"/>
                </a:lnTo>
                <a:lnTo>
                  <a:pt x="10924421" y="1638245"/>
                </a:lnTo>
                <a:lnTo>
                  <a:pt x="10884771" y="1588035"/>
                </a:lnTo>
                <a:lnTo>
                  <a:pt x="10842540" y="1538333"/>
                </a:lnTo>
                <a:lnTo>
                  <a:pt x="10797763" y="1489152"/>
                </a:lnTo>
                <a:lnTo>
                  <a:pt x="10750472" y="1440506"/>
                </a:lnTo>
                <a:lnTo>
                  <a:pt x="10700702" y="1392411"/>
                </a:lnTo>
                <a:lnTo>
                  <a:pt x="10648486" y="1344879"/>
                </a:lnTo>
                <a:lnTo>
                  <a:pt x="10593857" y="1297925"/>
                </a:lnTo>
                <a:lnTo>
                  <a:pt x="10536850" y="1251564"/>
                </a:lnTo>
                <a:lnTo>
                  <a:pt x="10477497" y="1205809"/>
                </a:lnTo>
                <a:lnTo>
                  <a:pt x="10415833" y="1160674"/>
                </a:lnTo>
                <a:lnTo>
                  <a:pt x="10384144" y="1138344"/>
                </a:lnTo>
                <a:lnTo>
                  <a:pt x="10351890" y="1116175"/>
                </a:lnTo>
                <a:lnTo>
                  <a:pt x="10319075" y="1094167"/>
                </a:lnTo>
                <a:lnTo>
                  <a:pt x="10285703" y="1072324"/>
                </a:lnTo>
                <a:lnTo>
                  <a:pt x="10251778" y="1050646"/>
                </a:lnTo>
                <a:lnTo>
                  <a:pt x="10217305" y="1029136"/>
                </a:lnTo>
                <a:lnTo>
                  <a:pt x="10182287" y="1007795"/>
                </a:lnTo>
                <a:lnTo>
                  <a:pt x="10146730" y="986625"/>
                </a:lnTo>
                <a:lnTo>
                  <a:pt x="10110636" y="965628"/>
                </a:lnTo>
                <a:lnTo>
                  <a:pt x="10074010" y="944806"/>
                </a:lnTo>
                <a:lnTo>
                  <a:pt x="10036857" y="924160"/>
                </a:lnTo>
                <a:lnTo>
                  <a:pt x="9999181" y="903692"/>
                </a:lnTo>
                <a:lnTo>
                  <a:pt x="9960986" y="883404"/>
                </a:lnTo>
                <a:lnTo>
                  <a:pt x="9922275" y="863297"/>
                </a:lnTo>
                <a:lnTo>
                  <a:pt x="9883054" y="843375"/>
                </a:lnTo>
                <a:lnTo>
                  <a:pt x="9843326" y="823637"/>
                </a:lnTo>
                <a:lnTo>
                  <a:pt x="9803096" y="804086"/>
                </a:lnTo>
                <a:lnTo>
                  <a:pt x="9762368" y="784724"/>
                </a:lnTo>
                <a:lnTo>
                  <a:pt x="9721146" y="765553"/>
                </a:lnTo>
                <a:lnTo>
                  <a:pt x="9679434" y="746574"/>
                </a:lnTo>
                <a:lnTo>
                  <a:pt x="9637236" y="727789"/>
                </a:lnTo>
                <a:lnTo>
                  <a:pt x="9594557" y="709200"/>
                </a:lnTo>
                <a:lnTo>
                  <a:pt x="9551401" y="690808"/>
                </a:lnTo>
                <a:lnTo>
                  <a:pt x="9507772" y="672616"/>
                </a:lnTo>
                <a:lnTo>
                  <a:pt x="9463674" y="654625"/>
                </a:lnTo>
                <a:lnTo>
                  <a:pt x="9419112" y="636837"/>
                </a:lnTo>
                <a:lnTo>
                  <a:pt x="9374089" y="619254"/>
                </a:lnTo>
                <a:lnTo>
                  <a:pt x="9328610" y="601877"/>
                </a:lnTo>
                <a:lnTo>
                  <a:pt x="9282679" y="584708"/>
                </a:lnTo>
                <a:lnTo>
                  <a:pt x="9236300" y="567749"/>
                </a:lnTo>
                <a:lnTo>
                  <a:pt x="9189478" y="551002"/>
                </a:lnTo>
                <a:lnTo>
                  <a:pt x="9142216" y="534469"/>
                </a:lnTo>
                <a:lnTo>
                  <a:pt x="9094519" y="518151"/>
                </a:lnTo>
                <a:lnTo>
                  <a:pt x="9046392" y="502050"/>
                </a:lnTo>
                <a:lnTo>
                  <a:pt x="8997837" y="486167"/>
                </a:lnTo>
                <a:lnTo>
                  <a:pt x="8948860" y="470506"/>
                </a:lnTo>
                <a:lnTo>
                  <a:pt x="8899464" y="455067"/>
                </a:lnTo>
                <a:lnTo>
                  <a:pt x="8849654" y="439851"/>
                </a:lnTo>
                <a:lnTo>
                  <a:pt x="8799434" y="424862"/>
                </a:lnTo>
                <a:lnTo>
                  <a:pt x="8748809" y="410101"/>
                </a:lnTo>
                <a:lnTo>
                  <a:pt x="8697781" y="395569"/>
                </a:lnTo>
                <a:lnTo>
                  <a:pt x="8646357" y="381268"/>
                </a:lnTo>
                <a:lnTo>
                  <a:pt x="8594539" y="367200"/>
                </a:lnTo>
                <a:lnTo>
                  <a:pt x="8542332" y="353367"/>
                </a:lnTo>
                <a:lnTo>
                  <a:pt x="8489740" y="339771"/>
                </a:lnTo>
                <a:lnTo>
                  <a:pt x="8436768" y="326413"/>
                </a:lnTo>
                <a:lnTo>
                  <a:pt x="8383419" y="313295"/>
                </a:lnTo>
                <a:lnTo>
                  <a:pt x="8329699" y="300419"/>
                </a:lnTo>
                <a:lnTo>
                  <a:pt x="8275610" y="287786"/>
                </a:lnTo>
                <a:lnTo>
                  <a:pt x="8221157" y="275399"/>
                </a:lnTo>
                <a:lnTo>
                  <a:pt x="8166344" y="263259"/>
                </a:lnTo>
                <a:lnTo>
                  <a:pt x="8111177" y="251368"/>
                </a:lnTo>
                <a:lnTo>
                  <a:pt x="8055658" y="239727"/>
                </a:lnTo>
                <a:lnTo>
                  <a:pt x="7999792" y="228339"/>
                </a:lnTo>
                <a:lnTo>
                  <a:pt x="7943583" y="217206"/>
                </a:lnTo>
                <a:lnTo>
                  <a:pt x="7887035" y="206328"/>
                </a:lnTo>
                <a:lnTo>
                  <a:pt x="7830153" y="195708"/>
                </a:lnTo>
                <a:lnTo>
                  <a:pt x="7772941" y="185348"/>
                </a:lnTo>
                <a:lnTo>
                  <a:pt x="7715403" y="175249"/>
                </a:lnTo>
                <a:lnTo>
                  <a:pt x="7657543" y="165413"/>
                </a:lnTo>
                <a:lnTo>
                  <a:pt x="7599365" y="155841"/>
                </a:lnTo>
                <a:lnTo>
                  <a:pt x="7540874" y="146537"/>
                </a:lnTo>
                <a:lnTo>
                  <a:pt x="7482073" y="137501"/>
                </a:lnTo>
                <a:lnTo>
                  <a:pt x="7422968" y="128735"/>
                </a:lnTo>
                <a:lnTo>
                  <a:pt x="7363562" y="120241"/>
                </a:lnTo>
                <a:lnTo>
                  <a:pt x="7303859" y="112021"/>
                </a:lnTo>
                <a:lnTo>
                  <a:pt x="7243863" y="104076"/>
                </a:lnTo>
                <a:lnTo>
                  <a:pt x="7183580" y="96408"/>
                </a:lnTo>
                <a:lnTo>
                  <a:pt x="7123012" y="89020"/>
                </a:lnTo>
                <a:lnTo>
                  <a:pt x="7062165" y="81912"/>
                </a:lnTo>
                <a:lnTo>
                  <a:pt x="7001041" y="75087"/>
                </a:lnTo>
                <a:lnTo>
                  <a:pt x="6939647" y="68546"/>
                </a:lnTo>
                <a:lnTo>
                  <a:pt x="6877985" y="62291"/>
                </a:lnTo>
                <a:lnTo>
                  <a:pt x="6816060" y="56324"/>
                </a:lnTo>
                <a:lnTo>
                  <a:pt x="6753876" y="50647"/>
                </a:lnTo>
                <a:lnTo>
                  <a:pt x="6691437" y="45261"/>
                </a:lnTo>
                <a:lnTo>
                  <a:pt x="6628748" y="40168"/>
                </a:lnTo>
                <a:lnTo>
                  <a:pt x="6565813" y="35370"/>
                </a:lnTo>
                <a:lnTo>
                  <a:pt x="6502636" y="30869"/>
                </a:lnTo>
                <a:lnTo>
                  <a:pt x="6439220" y="26667"/>
                </a:lnTo>
                <a:lnTo>
                  <a:pt x="6375571" y="22764"/>
                </a:lnTo>
                <a:lnTo>
                  <a:pt x="6311693" y="19164"/>
                </a:lnTo>
                <a:lnTo>
                  <a:pt x="6247589" y="15867"/>
                </a:lnTo>
                <a:lnTo>
                  <a:pt x="6183265" y="12876"/>
                </a:lnTo>
                <a:lnTo>
                  <a:pt x="6118723" y="10193"/>
                </a:lnTo>
                <a:lnTo>
                  <a:pt x="6053969" y="7818"/>
                </a:lnTo>
                <a:lnTo>
                  <a:pt x="5989006" y="5754"/>
                </a:lnTo>
                <a:lnTo>
                  <a:pt x="5923839" y="4003"/>
                </a:lnTo>
                <a:lnTo>
                  <a:pt x="5858472" y="2567"/>
                </a:lnTo>
                <a:lnTo>
                  <a:pt x="5792908" y="1446"/>
                </a:lnTo>
                <a:lnTo>
                  <a:pt x="5727154" y="644"/>
                </a:lnTo>
                <a:lnTo>
                  <a:pt x="5661211" y="161"/>
                </a:lnTo>
                <a:lnTo>
                  <a:pt x="5595086" y="0"/>
                </a:lnTo>
                <a:lnTo>
                  <a:pt x="5528960" y="161"/>
                </a:lnTo>
                <a:lnTo>
                  <a:pt x="5463018" y="644"/>
                </a:lnTo>
                <a:lnTo>
                  <a:pt x="5397263" y="1446"/>
                </a:lnTo>
                <a:lnTo>
                  <a:pt x="5331700" y="2567"/>
                </a:lnTo>
                <a:lnTo>
                  <a:pt x="5266333" y="4003"/>
                </a:lnTo>
                <a:lnTo>
                  <a:pt x="5201165" y="5754"/>
                </a:lnTo>
                <a:lnTo>
                  <a:pt x="5136203" y="7818"/>
                </a:lnTo>
                <a:lnTo>
                  <a:pt x="5071448" y="10193"/>
                </a:lnTo>
                <a:lnTo>
                  <a:pt x="5006907" y="12876"/>
                </a:lnTo>
                <a:lnTo>
                  <a:pt x="4942582" y="15867"/>
                </a:lnTo>
                <a:lnTo>
                  <a:pt x="4878478" y="19164"/>
                </a:lnTo>
                <a:lnTo>
                  <a:pt x="4814600" y="22764"/>
                </a:lnTo>
                <a:lnTo>
                  <a:pt x="4750951" y="26667"/>
                </a:lnTo>
                <a:lnTo>
                  <a:pt x="4687535" y="30869"/>
                </a:lnTo>
                <a:lnTo>
                  <a:pt x="4624358" y="35370"/>
                </a:lnTo>
                <a:lnTo>
                  <a:pt x="4561423" y="40168"/>
                </a:lnTo>
                <a:lnTo>
                  <a:pt x="4498734" y="45261"/>
                </a:lnTo>
                <a:lnTo>
                  <a:pt x="4436295" y="50647"/>
                </a:lnTo>
                <a:lnTo>
                  <a:pt x="4374111" y="56324"/>
                </a:lnTo>
                <a:lnTo>
                  <a:pt x="4312186" y="62291"/>
                </a:lnTo>
                <a:lnTo>
                  <a:pt x="4250524" y="68546"/>
                </a:lnTo>
                <a:lnTo>
                  <a:pt x="4189129" y="75087"/>
                </a:lnTo>
                <a:lnTo>
                  <a:pt x="4128006" y="81912"/>
                </a:lnTo>
                <a:lnTo>
                  <a:pt x="4067158" y="89020"/>
                </a:lnTo>
                <a:lnTo>
                  <a:pt x="4006591" y="96408"/>
                </a:lnTo>
                <a:lnTo>
                  <a:pt x="3946307" y="104076"/>
                </a:lnTo>
                <a:lnTo>
                  <a:pt x="3886312" y="112021"/>
                </a:lnTo>
                <a:lnTo>
                  <a:pt x="3826609" y="120241"/>
                </a:lnTo>
                <a:lnTo>
                  <a:pt x="3767202" y="128735"/>
                </a:lnTo>
                <a:lnTo>
                  <a:pt x="3708097" y="137501"/>
                </a:lnTo>
                <a:lnTo>
                  <a:pt x="3649296" y="146537"/>
                </a:lnTo>
                <a:lnTo>
                  <a:pt x="3590805" y="155841"/>
                </a:lnTo>
                <a:lnTo>
                  <a:pt x="3532627" y="165413"/>
                </a:lnTo>
                <a:lnTo>
                  <a:pt x="3474767" y="175249"/>
                </a:lnTo>
                <a:lnTo>
                  <a:pt x="3417229" y="185348"/>
                </a:lnTo>
                <a:lnTo>
                  <a:pt x="3360016" y="195708"/>
                </a:lnTo>
                <a:lnTo>
                  <a:pt x="3303134" y="206328"/>
                </a:lnTo>
                <a:lnTo>
                  <a:pt x="3246587" y="217206"/>
                </a:lnTo>
                <a:lnTo>
                  <a:pt x="3190378" y="228339"/>
                </a:lnTo>
                <a:lnTo>
                  <a:pt x="3134512" y="239727"/>
                </a:lnTo>
                <a:lnTo>
                  <a:pt x="3078993" y="251368"/>
                </a:lnTo>
                <a:lnTo>
                  <a:pt x="3023825" y="263259"/>
                </a:lnTo>
                <a:lnTo>
                  <a:pt x="2969012" y="275399"/>
                </a:lnTo>
                <a:lnTo>
                  <a:pt x="2914559" y="287786"/>
                </a:lnTo>
                <a:lnTo>
                  <a:pt x="2860470" y="300419"/>
                </a:lnTo>
                <a:lnTo>
                  <a:pt x="2806749" y="313295"/>
                </a:lnTo>
                <a:lnTo>
                  <a:pt x="2753400" y="326413"/>
                </a:lnTo>
                <a:lnTo>
                  <a:pt x="2700428" y="339771"/>
                </a:lnTo>
                <a:lnTo>
                  <a:pt x="2647836" y="353367"/>
                </a:lnTo>
                <a:lnTo>
                  <a:pt x="2595629" y="367200"/>
                </a:lnTo>
                <a:lnTo>
                  <a:pt x="2543811" y="381268"/>
                </a:lnTo>
                <a:lnTo>
                  <a:pt x="2492387" y="395569"/>
                </a:lnTo>
                <a:lnTo>
                  <a:pt x="2441359" y="410101"/>
                </a:lnTo>
                <a:lnTo>
                  <a:pt x="2390734" y="424862"/>
                </a:lnTo>
                <a:lnTo>
                  <a:pt x="2340514" y="439851"/>
                </a:lnTo>
                <a:lnTo>
                  <a:pt x="2290704" y="455067"/>
                </a:lnTo>
                <a:lnTo>
                  <a:pt x="2241308" y="470506"/>
                </a:lnTo>
                <a:lnTo>
                  <a:pt x="2192330" y="486167"/>
                </a:lnTo>
                <a:lnTo>
                  <a:pt x="2143776" y="502050"/>
                </a:lnTo>
                <a:lnTo>
                  <a:pt x="2095648" y="518151"/>
                </a:lnTo>
                <a:lnTo>
                  <a:pt x="2047951" y="534469"/>
                </a:lnTo>
                <a:lnTo>
                  <a:pt x="2000689" y="551002"/>
                </a:lnTo>
                <a:lnTo>
                  <a:pt x="1953867" y="567749"/>
                </a:lnTo>
                <a:lnTo>
                  <a:pt x="1907488" y="584708"/>
                </a:lnTo>
                <a:lnTo>
                  <a:pt x="1861557" y="601877"/>
                </a:lnTo>
                <a:lnTo>
                  <a:pt x="1816078" y="619254"/>
                </a:lnTo>
                <a:lnTo>
                  <a:pt x="1771055" y="636837"/>
                </a:lnTo>
                <a:lnTo>
                  <a:pt x="1726492" y="654625"/>
                </a:lnTo>
                <a:lnTo>
                  <a:pt x="1682394" y="672616"/>
                </a:lnTo>
                <a:lnTo>
                  <a:pt x="1638765" y="690808"/>
                </a:lnTo>
                <a:lnTo>
                  <a:pt x="1595609" y="709200"/>
                </a:lnTo>
                <a:lnTo>
                  <a:pt x="1552930" y="727789"/>
                </a:lnTo>
                <a:lnTo>
                  <a:pt x="1510732" y="746574"/>
                </a:lnTo>
                <a:lnTo>
                  <a:pt x="1469020" y="765553"/>
                </a:lnTo>
                <a:lnTo>
                  <a:pt x="1427798" y="784724"/>
                </a:lnTo>
                <a:lnTo>
                  <a:pt x="1387069" y="804086"/>
                </a:lnTo>
                <a:lnTo>
                  <a:pt x="1346839" y="823637"/>
                </a:lnTo>
                <a:lnTo>
                  <a:pt x="1307111" y="843375"/>
                </a:lnTo>
                <a:lnTo>
                  <a:pt x="1267890" y="863297"/>
                </a:lnTo>
                <a:lnTo>
                  <a:pt x="1229179" y="883404"/>
                </a:lnTo>
                <a:lnTo>
                  <a:pt x="1190984" y="903692"/>
                </a:lnTo>
                <a:lnTo>
                  <a:pt x="1153307" y="924160"/>
                </a:lnTo>
                <a:lnTo>
                  <a:pt x="1116154" y="944806"/>
                </a:lnTo>
                <a:lnTo>
                  <a:pt x="1079529" y="965628"/>
                </a:lnTo>
                <a:lnTo>
                  <a:pt x="1043435" y="986625"/>
                </a:lnTo>
                <a:lnTo>
                  <a:pt x="1007877" y="1007795"/>
                </a:lnTo>
                <a:lnTo>
                  <a:pt x="972859" y="1029136"/>
                </a:lnTo>
                <a:lnTo>
                  <a:pt x="938386" y="1050646"/>
                </a:lnTo>
                <a:lnTo>
                  <a:pt x="904461" y="1072324"/>
                </a:lnTo>
                <a:lnTo>
                  <a:pt x="871089" y="1094167"/>
                </a:lnTo>
                <a:lnTo>
                  <a:pt x="838274" y="1116175"/>
                </a:lnTo>
                <a:lnTo>
                  <a:pt x="806020" y="1138344"/>
                </a:lnTo>
                <a:lnTo>
                  <a:pt x="774331" y="1160674"/>
                </a:lnTo>
                <a:lnTo>
                  <a:pt x="743212" y="1183163"/>
                </a:lnTo>
                <a:lnTo>
                  <a:pt x="682699" y="1228610"/>
                </a:lnTo>
                <a:lnTo>
                  <a:pt x="624514" y="1274670"/>
                </a:lnTo>
                <a:lnTo>
                  <a:pt x="568692" y="1321329"/>
                </a:lnTo>
                <a:lnTo>
                  <a:pt x="515265" y="1368574"/>
                </a:lnTo>
                <a:lnTo>
                  <a:pt x="464267" y="1416389"/>
                </a:lnTo>
                <a:lnTo>
                  <a:pt x="415733" y="1464761"/>
                </a:lnTo>
                <a:lnTo>
                  <a:pt x="369694" y="1513676"/>
                </a:lnTo>
                <a:lnTo>
                  <a:pt x="326186" y="1563120"/>
                </a:lnTo>
                <a:lnTo>
                  <a:pt x="285241" y="1613077"/>
                </a:lnTo>
                <a:lnTo>
                  <a:pt x="246894" y="1663535"/>
                </a:lnTo>
                <a:lnTo>
                  <a:pt x="211177" y="1714480"/>
                </a:lnTo>
                <a:lnTo>
                  <a:pt x="178125" y="1765895"/>
                </a:lnTo>
                <a:lnTo>
                  <a:pt x="147770" y="1817769"/>
                </a:lnTo>
                <a:lnTo>
                  <a:pt x="120147" y="1870086"/>
                </a:lnTo>
                <a:lnTo>
                  <a:pt x="95289" y="1922833"/>
                </a:lnTo>
                <a:lnTo>
                  <a:pt x="73230" y="1975995"/>
                </a:lnTo>
                <a:lnTo>
                  <a:pt x="54003" y="2029558"/>
                </a:lnTo>
                <a:lnTo>
                  <a:pt x="37642" y="2083508"/>
                </a:lnTo>
                <a:lnTo>
                  <a:pt x="24180" y="2137831"/>
                </a:lnTo>
                <a:lnTo>
                  <a:pt x="13651" y="2192512"/>
                </a:lnTo>
                <a:lnTo>
                  <a:pt x="6089" y="2247538"/>
                </a:lnTo>
                <a:lnTo>
                  <a:pt x="1528" y="2302894"/>
                </a:lnTo>
                <a:lnTo>
                  <a:pt x="0" y="2358566"/>
                </a:lnTo>
                <a:lnTo>
                  <a:pt x="382" y="2386441"/>
                </a:lnTo>
                <a:lnTo>
                  <a:pt x="3431" y="2441957"/>
                </a:lnTo>
                <a:lnTo>
                  <a:pt x="9498" y="2497150"/>
                </a:lnTo>
                <a:lnTo>
                  <a:pt x="18547" y="2552005"/>
                </a:lnTo>
                <a:lnTo>
                  <a:pt x="30546" y="2606509"/>
                </a:lnTo>
                <a:lnTo>
                  <a:pt x="45462" y="2660647"/>
                </a:lnTo>
                <a:lnTo>
                  <a:pt x="63260" y="2714406"/>
                </a:lnTo>
                <a:lnTo>
                  <a:pt x="83908" y="2767770"/>
                </a:lnTo>
                <a:lnTo>
                  <a:pt x="107370" y="2820726"/>
                </a:lnTo>
                <a:lnTo>
                  <a:pt x="133615" y="2873260"/>
                </a:lnTo>
                <a:lnTo>
                  <a:pt x="162608" y="2925357"/>
                </a:lnTo>
                <a:lnTo>
                  <a:pt x="194316" y="2977003"/>
                </a:lnTo>
                <a:lnTo>
                  <a:pt x="228705" y="3028185"/>
                </a:lnTo>
                <a:lnTo>
                  <a:pt x="265741" y="3078888"/>
                </a:lnTo>
                <a:lnTo>
                  <a:pt x="305391" y="3129098"/>
                </a:lnTo>
                <a:lnTo>
                  <a:pt x="347622" y="3178800"/>
                </a:lnTo>
                <a:lnTo>
                  <a:pt x="392399" y="3227981"/>
                </a:lnTo>
                <a:lnTo>
                  <a:pt x="439690" y="3276626"/>
                </a:lnTo>
                <a:lnTo>
                  <a:pt x="489460" y="3324722"/>
                </a:lnTo>
                <a:lnTo>
                  <a:pt x="541677" y="3372254"/>
                </a:lnTo>
                <a:lnTo>
                  <a:pt x="596306" y="3419207"/>
                </a:lnTo>
                <a:lnTo>
                  <a:pt x="653313" y="3465569"/>
                </a:lnTo>
                <a:lnTo>
                  <a:pt x="712666" y="3511324"/>
                </a:lnTo>
                <a:lnTo>
                  <a:pt x="774331" y="3556458"/>
                </a:lnTo>
                <a:lnTo>
                  <a:pt x="806020" y="3578789"/>
                </a:lnTo>
                <a:lnTo>
                  <a:pt x="838274" y="3600958"/>
                </a:lnTo>
                <a:lnTo>
                  <a:pt x="871089" y="3622966"/>
                </a:lnTo>
                <a:lnTo>
                  <a:pt x="904461" y="3644809"/>
                </a:lnTo>
                <a:lnTo>
                  <a:pt x="938386" y="3666487"/>
                </a:lnTo>
                <a:lnTo>
                  <a:pt x="972859" y="3687997"/>
                </a:lnTo>
                <a:lnTo>
                  <a:pt x="1007877" y="3709338"/>
                </a:lnTo>
                <a:lnTo>
                  <a:pt x="1043435" y="3730508"/>
                </a:lnTo>
                <a:lnTo>
                  <a:pt x="1079529" y="3751505"/>
                </a:lnTo>
                <a:lnTo>
                  <a:pt x="1116154" y="3772327"/>
                </a:lnTo>
                <a:lnTo>
                  <a:pt x="1153307" y="3792973"/>
                </a:lnTo>
                <a:lnTo>
                  <a:pt x="1190984" y="3813441"/>
                </a:lnTo>
                <a:lnTo>
                  <a:pt x="1229179" y="3833729"/>
                </a:lnTo>
                <a:lnTo>
                  <a:pt x="1267890" y="3853835"/>
                </a:lnTo>
                <a:lnTo>
                  <a:pt x="1307111" y="3873758"/>
                </a:lnTo>
                <a:lnTo>
                  <a:pt x="1346839" y="3893496"/>
                </a:lnTo>
                <a:lnTo>
                  <a:pt x="1387069" y="3913047"/>
                </a:lnTo>
                <a:lnTo>
                  <a:pt x="1427798" y="3932408"/>
                </a:lnTo>
                <a:lnTo>
                  <a:pt x="1469020" y="3951580"/>
                </a:lnTo>
                <a:lnTo>
                  <a:pt x="1510732" y="3970559"/>
                </a:lnTo>
                <a:lnTo>
                  <a:pt x="1552930" y="3989344"/>
                </a:lnTo>
                <a:lnTo>
                  <a:pt x="1595609" y="4007933"/>
                </a:lnTo>
                <a:lnTo>
                  <a:pt x="1638765" y="4026325"/>
                </a:lnTo>
                <a:lnTo>
                  <a:pt x="1682394" y="4044517"/>
                </a:lnTo>
                <a:lnTo>
                  <a:pt x="1726492" y="4062508"/>
                </a:lnTo>
                <a:lnTo>
                  <a:pt x="1771055" y="4080296"/>
                </a:lnTo>
                <a:lnTo>
                  <a:pt x="1816078" y="4097879"/>
                </a:lnTo>
                <a:lnTo>
                  <a:pt x="1861557" y="4115256"/>
                </a:lnTo>
                <a:lnTo>
                  <a:pt x="1907488" y="4132425"/>
                </a:lnTo>
                <a:lnTo>
                  <a:pt x="1953867" y="4149384"/>
                </a:lnTo>
                <a:lnTo>
                  <a:pt x="2000689" y="4166131"/>
                </a:lnTo>
                <a:lnTo>
                  <a:pt x="2047951" y="4182664"/>
                </a:lnTo>
                <a:lnTo>
                  <a:pt x="2095648" y="4198982"/>
                </a:lnTo>
                <a:lnTo>
                  <a:pt x="2143776" y="4215083"/>
                </a:lnTo>
                <a:lnTo>
                  <a:pt x="2192330" y="4230966"/>
                </a:lnTo>
                <a:lnTo>
                  <a:pt x="2241308" y="4246627"/>
                </a:lnTo>
                <a:lnTo>
                  <a:pt x="2290704" y="4262066"/>
                </a:lnTo>
                <a:lnTo>
                  <a:pt x="2340514" y="4277281"/>
                </a:lnTo>
                <a:lnTo>
                  <a:pt x="2390734" y="4292271"/>
                </a:lnTo>
                <a:lnTo>
                  <a:pt x="2441359" y="4307032"/>
                </a:lnTo>
                <a:lnTo>
                  <a:pt x="2492387" y="4321564"/>
                </a:lnTo>
                <a:lnTo>
                  <a:pt x="2543811" y="4335865"/>
                </a:lnTo>
                <a:lnTo>
                  <a:pt x="2595629" y="4349932"/>
                </a:lnTo>
                <a:lnTo>
                  <a:pt x="2647836" y="4363765"/>
                </a:lnTo>
                <a:lnTo>
                  <a:pt x="2700428" y="4377362"/>
                </a:lnTo>
                <a:lnTo>
                  <a:pt x="2753400" y="4390720"/>
                </a:lnTo>
                <a:lnTo>
                  <a:pt x="2806749" y="4403838"/>
                </a:lnTo>
                <a:lnTo>
                  <a:pt x="2860470" y="4416714"/>
                </a:lnTo>
                <a:lnTo>
                  <a:pt x="2914559" y="4429347"/>
                </a:lnTo>
                <a:lnTo>
                  <a:pt x="2969012" y="4441734"/>
                </a:lnTo>
                <a:lnTo>
                  <a:pt x="3023825" y="4453874"/>
                </a:lnTo>
                <a:lnTo>
                  <a:pt x="3078993" y="4465765"/>
                </a:lnTo>
                <a:lnTo>
                  <a:pt x="3134512" y="4477406"/>
                </a:lnTo>
                <a:lnTo>
                  <a:pt x="3190378" y="4488794"/>
                </a:lnTo>
                <a:lnTo>
                  <a:pt x="3246587" y="4499927"/>
                </a:lnTo>
                <a:lnTo>
                  <a:pt x="3303134" y="4510805"/>
                </a:lnTo>
                <a:lnTo>
                  <a:pt x="3360016" y="4521425"/>
                </a:lnTo>
                <a:lnTo>
                  <a:pt x="3417229" y="4531785"/>
                </a:lnTo>
                <a:lnTo>
                  <a:pt x="3474767" y="4541884"/>
                </a:lnTo>
                <a:lnTo>
                  <a:pt x="3532627" y="4551720"/>
                </a:lnTo>
                <a:lnTo>
                  <a:pt x="3590805" y="4561291"/>
                </a:lnTo>
                <a:lnTo>
                  <a:pt x="3649296" y="4570596"/>
                </a:lnTo>
                <a:lnTo>
                  <a:pt x="3708097" y="4579632"/>
                </a:lnTo>
                <a:lnTo>
                  <a:pt x="3767202" y="4588398"/>
                </a:lnTo>
                <a:lnTo>
                  <a:pt x="3826609" y="4596892"/>
                </a:lnTo>
                <a:lnTo>
                  <a:pt x="3886312" y="4605112"/>
                </a:lnTo>
                <a:lnTo>
                  <a:pt x="3946307" y="4613057"/>
                </a:lnTo>
                <a:lnTo>
                  <a:pt x="4006591" y="4620725"/>
                </a:lnTo>
                <a:lnTo>
                  <a:pt x="4067158" y="4628113"/>
                </a:lnTo>
                <a:lnTo>
                  <a:pt x="4128006" y="4635221"/>
                </a:lnTo>
                <a:lnTo>
                  <a:pt x="4189129" y="4642046"/>
                </a:lnTo>
                <a:lnTo>
                  <a:pt x="4250524" y="4648587"/>
                </a:lnTo>
                <a:lnTo>
                  <a:pt x="4312186" y="4654842"/>
                </a:lnTo>
                <a:lnTo>
                  <a:pt x="4374111" y="4660809"/>
                </a:lnTo>
                <a:lnTo>
                  <a:pt x="4436295" y="4666486"/>
                </a:lnTo>
                <a:lnTo>
                  <a:pt x="4498734" y="4671872"/>
                </a:lnTo>
                <a:lnTo>
                  <a:pt x="4561423" y="4676965"/>
                </a:lnTo>
                <a:lnTo>
                  <a:pt x="4624358" y="4681763"/>
                </a:lnTo>
                <a:lnTo>
                  <a:pt x="4687535" y="4686264"/>
                </a:lnTo>
                <a:lnTo>
                  <a:pt x="4750951" y="4690466"/>
                </a:lnTo>
                <a:lnTo>
                  <a:pt x="4814600" y="4694369"/>
                </a:lnTo>
                <a:lnTo>
                  <a:pt x="4878478" y="4697969"/>
                </a:lnTo>
                <a:lnTo>
                  <a:pt x="4942582" y="4701266"/>
                </a:lnTo>
                <a:lnTo>
                  <a:pt x="5006907" y="4704257"/>
                </a:lnTo>
                <a:lnTo>
                  <a:pt x="5071448" y="4706940"/>
                </a:lnTo>
                <a:lnTo>
                  <a:pt x="5136203" y="4709315"/>
                </a:lnTo>
                <a:lnTo>
                  <a:pt x="5201165" y="4711378"/>
                </a:lnTo>
                <a:lnTo>
                  <a:pt x="5266333" y="4713130"/>
                </a:lnTo>
                <a:lnTo>
                  <a:pt x="5331700" y="4714566"/>
                </a:lnTo>
                <a:lnTo>
                  <a:pt x="5397263" y="4715687"/>
                </a:lnTo>
                <a:lnTo>
                  <a:pt x="5463018" y="4716489"/>
                </a:lnTo>
                <a:lnTo>
                  <a:pt x="5528960" y="4716972"/>
                </a:lnTo>
                <a:lnTo>
                  <a:pt x="5595086" y="4717133"/>
                </a:lnTo>
                <a:close/>
              </a:path>
            </a:pathLst>
          </a:custGeom>
          <a:ln w="52354">
            <a:solidFill>
              <a:srgbClr val="F8CC0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30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704914"/>
            <a:ext cx="5628640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750" spc="-155" b="1">
                <a:solidFill>
                  <a:srgbClr val="0546A2"/>
                </a:solidFill>
                <a:latin typeface="Verdana"/>
                <a:cs typeface="Verdana"/>
              </a:rPr>
              <a:t>Forschungsfrage: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217541" y="1704914"/>
            <a:ext cx="10298430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750" spc="-185" b="1">
                <a:solidFill>
                  <a:srgbClr val="F8CC09"/>
                </a:solidFill>
                <a:latin typeface="Verdana"/>
                <a:cs typeface="Verdana"/>
              </a:rPr>
              <a:t>Worauf</a:t>
            </a:r>
            <a:r>
              <a:rPr dirty="0" sz="4750" spc="-225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75" b="1">
                <a:solidFill>
                  <a:srgbClr val="F8CC09"/>
                </a:solidFill>
                <a:latin typeface="Verdana"/>
                <a:cs typeface="Verdana"/>
              </a:rPr>
              <a:t>so</a:t>
            </a:r>
            <a:r>
              <a:rPr dirty="0" sz="4750" spc="-40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45" b="1">
                <a:solidFill>
                  <a:srgbClr val="F8CC09"/>
                </a:solidFill>
                <a:latin typeface="Verdana"/>
                <a:cs typeface="Verdana"/>
              </a:rPr>
              <a:t>lte</a:t>
            </a:r>
            <a:r>
              <a:rPr dirty="0" sz="4750" spc="-35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135" b="1">
                <a:solidFill>
                  <a:srgbClr val="F8CC09"/>
                </a:solidFill>
                <a:latin typeface="Verdana"/>
                <a:cs typeface="Verdana"/>
              </a:rPr>
              <a:t>geachtet</a:t>
            </a:r>
            <a:r>
              <a:rPr dirty="0" sz="4750" spc="-25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105" b="1">
                <a:solidFill>
                  <a:srgbClr val="F8CC09"/>
                </a:solidFill>
                <a:latin typeface="Verdana"/>
                <a:cs typeface="Verdana"/>
              </a:rPr>
              <a:t>werden?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683583" y="3873990"/>
            <a:ext cx="17031335" cy="528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Was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sollte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bei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60" b="1">
                <a:solidFill>
                  <a:srgbClr val="0546A2"/>
                </a:solidFill>
                <a:latin typeface="Verdana"/>
                <a:cs typeface="Verdana"/>
              </a:rPr>
              <a:t>Formulierung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einer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50" b="1">
                <a:solidFill>
                  <a:srgbClr val="0546A2"/>
                </a:solidFill>
                <a:latin typeface="Verdana"/>
                <a:cs typeface="Verdana"/>
              </a:rPr>
              <a:t>Forschungsfrage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0" b="1">
                <a:solidFill>
                  <a:srgbClr val="0546A2"/>
                </a:solidFill>
                <a:latin typeface="Verdana"/>
                <a:cs typeface="Verdana"/>
              </a:rPr>
              <a:t>beachtet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werden?</a:t>
            </a:r>
            <a:endParaRPr sz="3300">
              <a:latin typeface="Verdana"/>
              <a:cs typeface="Verdan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683583" y="7011296"/>
            <a:ext cx="309054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spc="-20" i="1">
                <a:solidFill>
                  <a:srgbClr val="0546A2"/>
                </a:solidFill>
                <a:latin typeface="Verdana"/>
                <a:cs typeface="Verdana"/>
              </a:rPr>
              <a:t>(Sebe-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Opfermann,</a:t>
            </a:r>
            <a:r>
              <a:rPr dirty="0" sz="1900" spc="-10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2016)</a:t>
            </a:r>
            <a:endParaRPr sz="1900">
              <a:latin typeface="Verdana"/>
              <a:cs typeface="Verdana"/>
            </a:endParaRPr>
          </a:p>
        </p:txBody>
      </p:sp>
      <p:pic>
        <p:nvPicPr>
          <p:cNvPr id="16" name="object 1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944775" y="5049333"/>
            <a:ext cx="16461074" cy="1507881"/>
          </a:xfrm>
          <a:prstGeom prst="rect">
            <a:avLst/>
          </a:prstGeom>
        </p:spPr>
      </p:pic>
      <p:sp>
        <p:nvSpPr>
          <p:cNvPr id="17" name="object 17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6638544" y="1937111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04" y="219722"/>
                </a:moveTo>
                <a:lnTo>
                  <a:pt x="816952" y="89966"/>
                </a:lnTo>
                <a:lnTo>
                  <a:pt x="813828" y="95364"/>
                </a:lnTo>
                <a:lnTo>
                  <a:pt x="1023797" y="216585"/>
                </a:lnTo>
                <a:lnTo>
                  <a:pt x="235724" y="216585"/>
                </a:lnTo>
                <a:lnTo>
                  <a:pt x="235724" y="222846"/>
                </a:lnTo>
                <a:lnTo>
                  <a:pt x="1023797" y="222846"/>
                </a:lnTo>
                <a:lnTo>
                  <a:pt x="813828" y="344068"/>
                </a:lnTo>
                <a:lnTo>
                  <a:pt x="816952" y="349478"/>
                </a:lnTo>
                <a:lnTo>
                  <a:pt x="1041704" y="219722"/>
                </a:lnTo>
                <a:close/>
              </a:path>
              <a:path w="1277620" h="440055">
                <a:moveTo>
                  <a:pt x="1277442" y="219710"/>
                </a:moveTo>
                <a:lnTo>
                  <a:pt x="1272971" y="175488"/>
                </a:lnTo>
                <a:lnTo>
                  <a:pt x="1271193" y="169786"/>
                </a:lnTo>
                <a:lnTo>
                  <a:pt x="1271193" y="219722"/>
                </a:lnTo>
                <a:lnTo>
                  <a:pt x="1265542" y="268605"/>
                </a:lnTo>
                <a:lnTo>
                  <a:pt x="1249464" y="313512"/>
                </a:lnTo>
                <a:lnTo>
                  <a:pt x="1224229" y="353161"/>
                </a:lnTo>
                <a:lnTo>
                  <a:pt x="1191158" y="386232"/>
                </a:lnTo>
                <a:lnTo>
                  <a:pt x="1151521" y="411467"/>
                </a:lnTo>
                <a:lnTo>
                  <a:pt x="1106614" y="427545"/>
                </a:lnTo>
                <a:lnTo>
                  <a:pt x="1057719" y="433197"/>
                </a:lnTo>
                <a:lnTo>
                  <a:pt x="219722" y="433197"/>
                </a:lnTo>
                <a:lnTo>
                  <a:pt x="170827" y="427545"/>
                </a:lnTo>
                <a:lnTo>
                  <a:pt x="125920" y="411467"/>
                </a:lnTo>
                <a:lnTo>
                  <a:pt x="86271" y="386232"/>
                </a:lnTo>
                <a:lnTo>
                  <a:pt x="53200" y="353148"/>
                </a:lnTo>
                <a:lnTo>
                  <a:pt x="27965" y="313512"/>
                </a:lnTo>
                <a:lnTo>
                  <a:pt x="11887" y="268605"/>
                </a:lnTo>
                <a:lnTo>
                  <a:pt x="6235" y="219710"/>
                </a:lnTo>
                <a:lnTo>
                  <a:pt x="11887" y="170827"/>
                </a:lnTo>
                <a:lnTo>
                  <a:pt x="27965" y="125920"/>
                </a:lnTo>
                <a:lnTo>
                  <a:pt x="53200" y="86283"/>
                </a:lnTo>
                <a:lnTo>
                  <a:pt x="86271" y="53200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19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29" y="86283"/>
                </a:lnTo>
                <a:lnTo>
                  <a:pt x="1249464" y="125920"/>
                </a:lnTo>
                <a:lnTo>
                  <a:pt x="1265542" y="170827"/>
                </a:lnTo>
                <a:lnTo>
                  <a:pt x="1271193" y="219722"/>
                </a:lnTo>
                <a:lnTo>
                  <a:pt x="1271193" y="169786"/>
                </a:lnTo>
                <a:lnTo>
                  <a:pt x="1239862" y="96951"/>
                </a:lnTo>
                <a:lnTo>
                  <a:pt x="1213015" y="64427"/>
                </a:lnTo>
                <a:lnTo>
                  <a:pt x="1180477" y="37579"/>
                </a:lnTo>
                <a:lnTo>
                  <a:pt x="1143165" y="17297"/>
                </a:lnTo>
                <a:lnTo>
                  <a:pt x="1101940" y="4470"/>
                </a:lnTo>
                <a:lnTo>
                  <a:pt x="1057719" y="0"/>
                </a:lnTo>
                <a:lnTo>
                  <a:pt x="219722" y="0"/>
                </a:lnTo>
                <a:lnTo>
                  <a:pt x="175488" y="4470"/>
                </a:lnTo>
                <a:lnTo>
                  <a:pt x="134277" y="17297"/>
                </a:lnTo>
                <a:lnTo>
                  <a:pt x="96951" y="37579"/>
                </a:lnTo>
                <a:lnTo>
                  <a:pt x="64427" y="64427"/>
                </a:lnTo>
                <a:lnTo>
                  <a:pt x="37566" y="96964"/>
                </a:lnTo>
                <a:lnTo>
                  <a:pt x="17284" y="134277"/>
                </a:lnTo>
                <a:lnTo>
                  <a:pt x="4470" y="175501"/>
                </a:lnTo>
                <a:lnTo>
                  <a:pt x="0" y="219722"/>
                </a:lnTo>
                <a:lnTo>
                  <a:pt x="4470" y="263944"/>
                </a:lnTo>
                <a:lnTo>
                  <a:pt x="17284" y="305168"/>
                </a:lnTo>
                <a:lnTo>
                  <a:pt x="37566" y="342480"/>
                </a:lnTo>
                <a:lnTo>
                  <a:pt x="64427" y="375005"/>
                </a:lnTo>
                <a:lnTo>
                  <a:pt x="96951" y="401853"/>
                </a:lnTo>
                <a:lnTo>
                  <a:pt x="134277" y="422135"/>
                </a:lnTo>
                <a:lnTo>
                  <a:pt x="175488" y="434962"/>
                </a:lnTo>
                <a:lnTo>
                  <a:pt x="219722" y="439432"/>
                </a:lnTo>
                <a:lnTo>
                  <a:pt x="1057719" y="439432"/>
                </a:lnTo>
                <a:lnTo>
                  <a:pt x="1101940" y="434962"/>
                </a:lnTo>
                <a:lnTo>
                  <a:pt x="1143165" y="422135"/>
                </a:lnTo>
                <a:lnTo>
                  <a:pt x="1180477" y="401853"/>
                </a:lnTo>
                <a:lnTo>
                  <a:pt x="1213015" y="375005"/>
                </a:lnTo>
                <a:lnTo>
                  <a:pt x="1239862" y="342480"/>
                </a:lnTo>
                <a:lnTo>
                  <a:pt x="1260144" y="305155"/>
                </a:lnTo>
                <a:lnTo>
                  <a:pt x="1272971" y="263944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31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704914"/>
            <a:ext cx="5628640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750" spc="-155" b="1">
                <a:solidFill>
                  <a:srgbClr val="0546A2"/>
                </a:solidFill>
                <a:latin typeface="Verdana"/>
                <a:cs typeface="Verdana"/>
              </a:rPr>
              <a:t>Forschungsfrage: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217541" y="1704914"/>
            <a:ext cx="9983470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750" spc="-160" b="1">
                <a:solidFill>
                  <a:srgbClr val="F8CC09"/>
                </a:solidFill>
                <a:latin typeface="Verdana"/>
                <a:cs typeface="Verdana"/>
              </a:rPr>
              <a:t>Beispiele</a:t>
            </a:r>
            <a:r>
              <a:rPr dirty="0" sz="4750" spc="-37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150" b="1">
                <a:solidFill>
                  <a:srgbClr val="F8CC09"/>
                </a:solidFill>
                <a:latin typeface="Verdana"/>
                <a:cs typeface="Verdana"/>
              </a:rPr>
              <a:t>für</a:t>
            </a:r>
            <a:r>
              <a:rPr dirty="0" sz="4750" spc="-36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135" b="1">
                <a:solidFill>
                  <a:srgbClr val="F8CC09"/>
                </a:solidFill>
                <a:latin typeface="Verdana"/>
                <a:cs typeface="Verdana"/>
              </a:rPr>
              <a:t>Forschungsfragen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589345" y="3595910"/>
            <a:ext cx="13501369" cy="42138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98170" indent="-585470">
              <a:lnSpc>
                <a:spcPct val="100000"/>
              </a:lnSpc>
              <a:spcBef>
                <a:spcPts val="95"/>
              </a:spcBef>
              <a:buAutoNum type="arabicPeriod"/>
              <a:tabLst>
                <a:tab pos="598170" algn="l"/>
              </a:tabLst>
            </a:pP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Gut</a:t>
            </a:r>
            <a:r>
              <a:rPr dirty="0" sz="3300" spc="-1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0" b="1">
                <a:solidFill>
                  <a:srgbClr val="0546A2"/>
                </a:solidFill>
                <a:latin typeface="Verdana"/>
                <a:cs typeface="Verdana"/>
              </a:rPr>
              <a:t>formulierte</a:t>
            </a:r>
            <a:r>
              <a:rPr dirty="0" sz="3300" spc="-1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Forschungsfrage:</a:t>
            </a:r>
            <a:endParaRPr sz="3300">
              <a:latin typeface="Verdana"/>
              <a:cs typeface="Verdana"/>
            </a:endParaRPr>
          </a:p>
          <a:p>
            <a:pPr marL="598805" marR="5080">
              <a:lnSpc>
                <a:spcPct val="120600"/>
              </a:lnSpc>
              <a:spcBef>
                <a:spcPts val="131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Welche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Auswirkungen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hat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gezieltes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Unterstützungsangebot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psychische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Menschen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über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70 Jahre mit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altersbedingten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Makuladegeneration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Bewältigung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Sehverlusts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nachhaltigen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Verbesserung</a:t>
            </a:r>
            <a:r>
              <a:rPr dirty="0" sz="24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ihrer</a:t>
            </a:r>
            <a:r>
              <a:rPr dirty="0" sz="24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Lebensqualität?</a:t>
            </a:r>
            <a:endParaRPr sz="24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850">
              <a:latin typeface="Verdana"/>
              <a:cs typeface="Verdana"/>
            </a:endParaRPr>
          </a:p>
          <a:p>
            <a:pPr marL="598170" indent="-585470">
              <a:lnSpc>
                <a:spcPct val="100000"/>
              </a:lnSpc>
              <a:buAutoNum type="arabicPeriod" startAt="2"/>
              <a:tabLst>
                <a:tab pos="598170" algn="l"/>
              </a:tabLst>
            </a:pPr>
            <a:r>
              <a:rPr dirty="0" sz="3300" spc="-35" b="1">
                <a:solidFill>
                  <a:srgbClr val="0546A2"/>
                </a:solidFill>
                <a:latin typeface="Verdana"/>
                <a:cs typeface="Verdana"/>
              </a:rPr>
              <a:t>Ungenau</a:t>
            </a:r>
            <a:r>
              <a:rPr dirty="0" sz="3300" spc="-2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0" b="1">
                <a:solidFill>
                  <a:srgbClr val="0546A2"/>
                </a:solidFill>
                <a:latin typeface="Verdana"/>
                <a:cs typeface="Verdana"/>
              </a:rPr>
              <a:t>formulierte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Forschungsfrage:</a:t>
            </a:r>
            <a:endParaRPr sz="3300">
              <a:latin typeface="Verdana"/>
              <a:cs typeface="Verdana"/>
            </a:endParaRPr>
          </a:p>
          <a:p>
            <a:pPr marL="598805">
              <a:lnSpc>
                <a:spcPct val="100000"/>
              </a:lnSpc>
              <a:spcBef>
                <a:spcPts val="192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können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Unterstützungsangebote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Menschen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Makuladegeneration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helfen?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6680428" y="1937111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04" y="219722"/>
                </a:moveTo>
                <a:lnTo>
                  <a:pt x="816952" y="89966"/>
                </a:lnTo>
                <a:lnTo>
                  <a:pt x="813828" y="95364"/>
                </a:lnTo>
                <a:lnTo>
                  <a:pt x="1023797" y="216585"/>
                </a:lnTo>
                <a:lnTo>
                  <a:pt x="235724" y="216585"/>
                </a:lnTo>
                <a:lnTo>
                  <a:pt x="235724" y="222846"/>
                </a:lnTo>
                <a:lnTo>
                  <a:pt x="1023797" y="222846"/>
                </a:lnTo>
                <a:lnTo>
                  <a:pt x="813828" y="344068"/>
                </a:lnTo>
                <a:lnTo>
                  <a:pt x="816952" y="349478"/>
                </a:lnTo>
                <a:lnTo>
                  <a:pt x="1041704" y="219722"/>
                </a:lnTo>
                <a:close/>
              </a:path>
              <a:path w="1277620" h="440055">
                <a:moveTo>
                  <a:pt x="1277442" y="219710"/>
                </a:moveTo>
                <a:lnTo>
                  <a:pt x="1272971" y="175488"/>
                </a:lnTo>
                <a:lnTo>
                  <a:pt x="1271193" y="169786"/>
                </a:lnTo>
                <a:lnTo>
                  <a:pt x="1271193" y="219722"/>
                </a:lnTo>
                <a:lnTo>
                  <a:pt x="1265542" y="268605"/>
                </a:lnTo>
                <a:lnTo>
                  <a:pt x="1249464" y="313512"/>
                </a:lnTo>
                <a:lnTo>
                  <a:pt x="1224229" y="353161"/>
                </a:lnTo>
                <a:lnTo>
                  <a:pt x="1191158" y="386232"/>
                </a:lnTo>
                <a:lnTo>
                  <a:pt x="1151521" y="411467"/>
                </a:lnTo>
                <a:lnTo>
                  <a:pt x="1106601" y="427545"/>
                </a:lnTo>
                <a:lnTo>
                  <a:pt x="1057719" y="433197"/>
                </a:lnTo>
                <a:lnTo>
                  <a:pt x="219710" y="433197"/>
                </a:lnTo>
                <a:lnTo>
                  <a:pt x="170827" y="427545"/>
                </a:lnTo>
                <a:lnTo>
                  <a:pt x="125920" y="411467"/>
                </a:lnTo>
                <a:lnTo>
                  <a:pt x="86271" y="386232"/>
                </a:lnTo>
                <a:lnTo>
                  <a:pt x="53200" y="353148"/>
                </a:lnTo>
                <a:lnTo>
                  <a:pt x="27965" y="313512"/>
                </a:lnTo>
                <a:lnTo>
                  <a:pt x="11887" y="268605"/>
                </a:lnTo>
                <a:lnTo>
                  <a:pt x="6235" y="219710"/>
                </a:lnTo>
                <a:lnTo>
                  <a:pt x="11887" y="170827"/>
                </a:lnTo>
                <a:lnTo>
                  <a:pt x="27965" y="125920"/>
                </a:lnTo>
                <a:lnTo>
                  <a:pt x="53200" y="86283"/>
                </a:lnTo>
                <a:lnTo>
                  <a:pt x="86271" y="53200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10" y="6248"/>
                </a:lnTo>
                <a:lnTo>
                  <a:pt x="1057719" y="6248"/>
                </a:lnTo>
                <a:lnTo>
                  <a:pt x="1106601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29" y="86283"/>
                </a:lnTo>
                <a:lnTo>
                  <a:pt x="1249464" y="125920"/>
                </a:lnTo>
                <a:lnTo>
                  <a:pt x="1265542" y="170827"/>
                </a:lnTo>
                <a:lnTo>
                  <a:pt x="1271193" y="219722"/>
                </a:lnTo>
                <a:lnTo>
                  <a:pt x="1271193" y="169786"/>
                </a:lnTo>
                <a:lnTo>
                  <a:pt x="1239862" y="96951"/>
                </a:lnTo>
                <a:lnTo>
                  <a:pt x="1213015" y="64427"/>
                </a:lnTo>
                <a:lnTo>
                  <a:pt x="1180477" y="37579"/>
                </a:lnTo>
                <a:lnTo>
                  <a:pt x="1143165" y="17297"/>
                </a:lnTo>
                <a:lnTo>
                  <a:pt x="1101940" y="4470"/>
                </a:lnTo>
                <a:lnTo>
                  <a:pt x="1057719" y="0"/>
                </a:lnTo>
                <a:lnTo>
                  <a:pt x="219710" y="0"/>
                </a:lnTo>
                <a:lnTo>
                  <a:pt x="175488" y="4470"/>
                </a:lnTo>
                <a:lnTo>
                  <a:pt x="134277" y="17297"/>
                </a:lnTo>
                <a:lnTo>
                  <a:pt x="96951" y="37579"/>
                </a:lnTo>
                <a:lnTo>
                  <a:pt x="64427" y="64427"/>
                </a:lnTo>
                <a:lnTo>
                  <a:pt x="37566" y="96964"/>
                </a:lnTo>
                <a:lnTo>
                  <a:pt x="17284" y="134277"/>
                </a:lnTo>
                <a:lnTo>
                  <a:pt x="4470" y="175501"/>
                </a:lnTo>
                <a:lnTo>
                  <a:pt x="0" y="219722"/>
                </a:lnTo>
                <a:lnTo>
                  <a:pt x="4470" y="263944"/>
                </a:lnTo>
                <a:lnTo>
                  <a:pt x="17284" y="305168"/>
                </a:lnTo>
                <a:lnTo>
                  <a:pt x="37566" y="342480"/>
                </a:lnTo>
                <a:lnTo>
                  <a:pt x="64427" y="375005"/>
                </a:lnTo>
                <a:lnTo>
                  <a:pt x="96951" y="401853"/>
                </a:lnTo>
                <a:lnTo>
                  <a:pt x="134277" y="422135"/>
                </a:lnTo>
                <a:lnTo>
                  <a:pt x="175488" y="434962"/>
                </a:lnTo>
                <a:lnTo>
                  <a:pt x="219710" y="439432"/>
                </a:lnTo>
                <a:lnTo>
                  <a:pt x="1057719" y="439432"/>
                </a:lnTo>
                <a:lnTo>
                  <a:pt x="1101940" y="434962"/>
                </a:lnTo>
                <a:lnTo>
                  <a:pt x="1143165" y="422135"/>
                </a:lnTo>
                <a:lnTo>
                  <a:pt x="1180477" y="401853"/>
                </a:lnTo>
                <a:lnTo>
                  <a:pt x="1213015" y="375005"/>
                </a:lnTo>
                <a:lnTo>
                  <a:pt x="1239862" y="342480"/>
                </a:lnTo>
                <a:lnTo>
                  <a:pt x="1260144" y="305155"/>
                </a:lnTo>
                <a:lnTo>
                  <a:pt x="1272971" y="263944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32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704914"/>
            <a:ext cx="18940780" cy="63226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7551420" algn="l"/>
              </a:tabLst>
            </a:pPr>
            <a:r>
              <a:rPr dirty="0" sz="4750" spc="-10" b="1">
                <a:solidFill>
                  <a:srgbClr val="0546A2"/>
                </a:solidFill>
                <a:latin typeface="Verdana"/>
                <a:cs typeface="Verdana"/>
              </a:rPr>
              <a:t>Forschungsfrage:</a:t>
            </a:r>
            <a:r>
              <a:rPr dirty="0" sz="475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4750" spc="-165" b="1">
                <a:solidFill>
                  <a:srgbClr val="F8CC09"/>
                </a:solidFill>
                <a:latin typeface="Verdana"/>
                <a:cs typeface="Verdana"/>
              </a:rPr>
              <a:t>Entwicklung</a:t>
            </a:r>
            <a:r>
              <a:rPr dirty="0" sz="4750" spc="-22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130" b="1">
                <a:solidFill>
                  <a:srgbClr val="F8CC09"/>
                </a:solidFill>
                <a:latin typeface="Verdana"/>
                <a:cs typeface="Verdana"/>
              </a:rPr>
              <a:t>einer</a:t>
            </a:r>
            <a:r>
              <a:rPr dirty="0" sz="4750" spc="-22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125" b="1">
                <a:solidFill>
                  <a:srgbClr val="F8CC09"/>
                </a:solidFill>
                <a:latin typeface="Verdana"/>
                <a:cs typeface="Verdana"/>
              </a:rPr>
              <a:t>Forschungsfrage</a:t>
            </a:r>
            <a:endParaRPr sz="47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7000">
              <a:latin typeface="Verdana"/>
              <a:cs typeface="Verdana"/>
            </a:endParaRPr>
          </a:p>
          <a:p>
            <a:pPr marL="1687830">
              <a:lnSpc>
                <a:spcPct val="100000"/>
              </a:lnSpc>
            </a:pP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Jetzt</a:t>
            </a:r>
            <a:r>
              <a:rPr dirty="0" sz="5750" spc="-9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sind</a:t>
            </a:r>
            <a:r>
              <a:rPr dirty="0" sz="5750" spc="-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Sie</a:t>
            </a:r>
            <a:r>
              <a:rPr dirty="0" sz="5750" spc="-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" i="1">
                <a:solidFill>
                  <a:srgbClr val="0546A2"/>
                </a:solidFill>
                <a:latin typeface="Rockwell"/>
                <a:cs typeface="Rockwell"/>
              </a:rPr>
              <a:t>gefragt…</a:t>
            </a:r>
            <a:endParaRPr sz="5750">
              <a:latin typeface="Rockwell"/>
              <a:cs typeface="Rockwell"/>
            </a:endParaRPr>
          </a:p>
          <a:p>
            <a:pPr marL="3305175" marR="2667000">
              <a:lnSpc>
                <a:spcPct val="120600"/>
              </a:lnSpc>
              <a:spcBef>
                <a:spcPts val="358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Stellen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sich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vor: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Team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Wissenschaftler*innen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AugUR-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Studie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kommt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möchte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gerne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Beeinträchtigung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(degenerativen)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Augenerkrankungen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im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Alltagsleben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vertieft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erforschen,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um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besser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verstehen,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welche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Maßnahmen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verbesserte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Lebensqualität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infrage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kämen.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Team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möchte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nun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festlegen,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welche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Aspekte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Augenkrankheiten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es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seiner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Studie</a:t>
            </a:r>
            <a:endParaRPr sz="2450">
              <a:latin typeface="Verdana"/>
              <a:cs typeface="Verdana"/>
            </a:endParaRPr>
          </a:p>
          <a:p>
            <a:pPr marL="3305175" marR="2141855">
              <a:lnSpc>
                <a:spcPts val="3540"/>
              </a:lnSpc>
              <a:spcBef>
                <a:spcPts val="114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genau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untersuchen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soll. Dazu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möchte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es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gemeinsam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 Ihnen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Forschungsfrage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formulieren und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festlegen.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6680428" y="1937111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04" y="219722"/>
                </a:moveTo>
                <a:lnTo>
                  <a:pt x="816952" y="89966"/>
                </a:lnTo>
                <a:lnTo>
                  <a:pt x="813828" y="95364"/>
                </a:lnTo>
                <a:lnTo>
                  <a:pt x="1023797" y="216585"/>
                </a:lnTo>
                <a:lnTo>
                  <a:pt x="235724" y="216585"/>
                </a:lnTo>
                <a:lnTo>
                  <a:pt x="235724" y="222846"/>
                </a:lnTo>
                <a:lnTo>
                  <a:pt x="1023797" y="222846"/>
                </a:lnTo>
                <a:lnTo>
                  <a:pt x="813828" y="344068"/>
                </a:lnTo>
                <a:lnTo>
                  <a:pt x="816952" y="349478"/>
                </a:lnTo>
                <a:lnTo>
                  <a:pt x="1041704" y="219722"/>
                </a:lnTo>
                <a:close/>
              </a:path>
              <a:path w="1277620" h="440055">
                <a:moveTo>
                  <a:pt x="1277442" y="219710"/>
                </a:moveTo>
                <a:lnTo>
                  <a:pt x="1272971" y="175488"/>
                </a:lnTo>
                <a:lnTo>
                  <a:pt x="1271193" y="169786"/>
                </a:lnTo>
                <a:lnTo>
                  <a:pt x="1271193" y="219722"/>
                </a:lnTo>
                <a:lnTo>
                  <a:pt x="1265542" y="268605"/>
                </a:lnTo>
                <a:lnTo>
                  <a:pt x="1249464" y="313512"/>
                </a:lnTo>
                <a:lnTo>
                  <a:pt x="1224229" y="353161"/>
                </a:lnTo>
                <a:lnTo>
                  <a:pt x="1191158" y="386232"/>
                </a:lnTo>
                <a:lnTo>
                  <a:pt x="1151521" y="411467"/>
                </a:lnTo>
                <a:lnTo>
                  <a:pt x="1106601" y="427545"/>
                </a:lnTo>
                <a:lnTo>
                  <a:pt x="1057719" y="433197"/>
                </a:lnTo>
                <a:lnTo>
                  <a:pt x="219710" y="433197"/>
                </a:lnTo>
                <a:lnTo>
                  <a:pt x="170827" y="427545"/>
                </a:lnTo>
                <a:lnTo>
                  <a:pt x="125920" y="411467"/>
                </a:lnTo>
                <a:lnTo>
                  <a:pt x="86271" y="386232"/>
                </a:lnTo>
                <a:lnTo>
                  <a:pt x="53200" y="353148"/>
                </a:lnTo>
                <a:lnTo>
                  <a:pt x="27965" y="313512"/>
                </a:lnTo>
                <a:lnTo>
                  <a:pt x="11887" y="268605"/>
                </a:lnTo>
                <a:lnTo>
                  <a:pt x="6235" y="219710"/>
                </a:lnTo>
                <a:lnTo>
                  <a:pt x="11887" y="170827"/>
                </a:lnTo>
                <a:lnTo>
                  <a:pt x="27965" y="125920"/>
                </a:lnTo>
                <a:lnTo>
                  <a:pt x="53200" y="86283"/>
                </a:lnTo>
                <a:lnTo>
                  <a:pt x="86271" y="53200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10" y="6248"/>
                </a:lnTo>
                <a:lnTo>
                  <a:pt x="1057719" y="6248"/>
                </a:lnTo>
                <a:lnTo>
                  <a:pt x="1106601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29" y="86283"/>
                </a:lnTo>
                <a:lnTo>
                  <a:pt x="1249464" y="125920"/>
                </a:lnTo>
                <a:lnTo>
                  <a:pt x="1265542" y="170827"/>
                </a:lnTo>
                <a:lnTo>
                  <a:pt x="1271193" y="219722"/>
                </a:lnTo>
                <a:lnTo>
                  <a:pt x="1271193" y="169786"/>
                </a:lnTo>
                <a:lnTo>
                  <a:pt x="1239862" y="96951"/>
                </a:lnTo>
                <a:lnTo>
                  <a:pt x="1213015" y="64427"/>
                </a:lnTo>
                <a:lnTo>
                  <a:pt x="1180477" y="37579"/>
                </a:lnTo>
                <a:lnTo>
                  <a:pt x="1143165" y="17297"/>
                </a:lnTo>
                <a:lnTo>
                  <a:pt x="1101940" y="4470"/>
                </a:lnTo>
                <a:lnTo>
                  <a:pt x="1057719" y="0"/>
                </a:lnTo>
                <a:lnTo>
                  <a:pt x="219710" y="0"/>
                </a:lnTo>
                <a:lnTo>
                  <a:pt x="175488" y="4470"/>
                </a:lnTo>
                <a:lnTo>
                  <a:pt x="134277" y="17297"/>
                </a:lnTo>
                <a:lnTo>
                  <a:pt x="96951" y="37579"/>
                </a:lnTo>
                <a:lnTo>
                  <a:pt x="64427" y="64427"/>
                </a:lnTo>
                <a:lnTo>
                  <a:pt x="37566" y="96964"/>
                </a:lnTo>
                <a:lnTo>
                  <a:pt x="17284" y="134277"/>
                </a:lnTo>
                <a:lnTo>
                  <a:pt x="4470" y="175501"/>
                </a:lnTo>
                <a:lnTo>
                  <a:pt x="0" y="219722"/>
                </a:lnTo>
                <a:lnTo>
                  <a:pt x="4470" y="263944"/>
                </a:lnTo>
                <a:lnTo>
                  <a:pt x="17284" y="305168"/>
                </a:lnTo>
                <a:lnTo>
                  <a:pt x="37566" y="342480"/>
                </a:lnTo>
                <a:lnTo>
                  <a:pt x="64427" y="375005"/>
                </a:lnTo>
                <a:lnTo>
                  <a:pt x="96951" y="401853"/>
                </a:lnTo>
                <a:lnTo>
                  <a:pt x="134277" y="422135"/>
                </a:lnTo>
                <a:lnTo>
                  <a:pt x="175488" y="434962"/>
                </a:lnTo>
                <a:lnTo>
                  <a:pt x="219710" y="439432"/>
                </a:lnTo>
                <a:lnTo>
                  <a:pt x="1057719" y="439432"/>
                </a:lnTo>
                <a:lnTo>
                  <a:pt x="1101940" y="434962"/>
                </a:lnTo>
                <a:lnTo>
                  <a:pt x="1143165" y="422135"/>
                </a:lnTo>
                <a:lnTo>
                  <a:pt x="1180477" y="401853"/>
                </a:lnTo>
                <a:lnTo>
                  <a:pt x="1213015" y="375005"/>
                </a:lnTo>
                <a:lnTo>
                  <a:pt x="1239862" y="342480"/>
                </a:lnTo>
                <a:lnTo>
                  <a:pt x="1260144" y="305155"/>
                </a:lnTo>
                <a:lnTo>
                  <a:pt x="1272971" y="263944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33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704914"/>
            <a:ext cx="5628640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750" spc="-155" b="1">
                <a:solidFill>
                  <a:srgbClr val="0546A2"/>
                </a:solidFill>
                <a:latin typeface="Verdana"/>
                <a:cs typeface="Verdana"/>
              </a:rPr>
              <a:t>Forschungsfrage: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217541" y="1704914"/>
            <a:ext cx="11401425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750" spc="-165" b="1">
                <a:solidFill>
                  <a:srgbClr val="F8CC09"/>
                </a:solidFill>
                <a:latin typeface="Verdana"/>
                <a:cs typeface="Verdana"/>
              </a:rPr>
              <a:t>Entwicklung</a:t>
            </a:r>
            <a:r>
              <a:rPr dirty="0" sz="4750" spc="-229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130" b="1">
                <a:solidFill>
                  <a:srgbClr val="F8CC09"/>
                </a:solidFill>
                <a:latin typeface="Verdana"/>
                <a:cs typeface="Verdana"/>
              </a:rPr>
              <a:t>einer</a:t>
            </a:r>
            <a:r>
              <a:rPr dirty="0" sz="4750" spc="-22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125" b="1">
                <a:solidFill>
                  <a:srgbClr val="F8CC09"/>
                </a:solidFill>
                <a:latin typeface="Verdana"/>
                <a:cs typeface="Verdana"/>
              </a:rPr>
              <a:t>Forschungsfrage</a:t>
            </a:r>
            <a:endParaRPr sz="4750">
              <a:latin typeface="Verdana"/>
              <a:cs typeface="Verdana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809195" y="3465884"/>
            <a:ext cx="13822278" cy="6199082"/>
          </a:xfrm>
          <a:prstGeom prst="rect">
            <a:avLst/>
          </a:prstGeom>
        </p:spPr>
      </p:pic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6680428" y="1937111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04" y="219722"/>
                </a:moveTo>
                <a:lnTo>
                  <a:pt x="816952" y="89966"/>
                </a:lnTo>
                <a:lnTo>
                  <a:pt x="813828" y="95364"/>
                </a:lnTo>
                <a:lnTo>
                  <a:pt x="1023797" y="216585"/>
                </a:lnTo>
                <a:lnTo>
                  <a:pt x="235724" y="216585"/>
                </a:lnTo>
                <a:lnTo>
                  <a:pt x="235724" y="222846"/>
                </a:lnTo>
                <a:lnTo>
                  <a:pt x="1023797" y="222846"/>
                </a:lnTo>
                <a:lnTo>
                  <a:pt x="813828" y="344068"/>
                </a:lnTo>
                <a:lnTo>
                  <a:pt x="816952" y="349478"/>
                </a:lnTo>
                <a:lnTo>
                  <a:pt x="1041704" y="219722"/>
                </a:lnTo>
                <a:close/>
              </a:path>
              <a:path w="1277620" h="440055">
                <a:moveTo>
                  <a:pt x="1277442" y="219710"/>
                </a:moveTo>
                <a:lnTo>
                  <a:pt x="1272971" y="175488"/>
                </a:lnTo>
                <a:lnTo>
                  <a:pt x="1271193" y="169786"/>
                </a:lnTo>
                <a:lnTo>
                  <a:pt x="1271193" y="219722"/>
                </a:lnTo>
                <a:lnTo>
                  <a:pt x="1265542" y="268605"/>
                </a:lnTo>
                <a:lnTo>
                  <a:pt x="1249464" y="313512"/>
                </a:lnTo>
                <a:lnTo>
                  <a:pt x="1224229" y="353161"/>
                </a:lnTo>
                <a:lnTo>
                  <a:pt x="1191158" y="386232"/>
                </a:lnTo>
                <a:lnTo>
                  <a:pt x="1151521" y="411467"/>
                </a:lnTo>
                <a:lnTo>
                  <a:pt x="1106601" y="427545"/>
                </a:lnTo>
                <a:lnTo>
                  <a:pt x="1057719" y="433197"/>
                </a:lnTo>
                <a:lnTo>
                  <a:pt x="219710" y="433197"/>
                </a:lnTo>
                <a:lnTo>
                  <a:pt x="170827" y="427545"/>
                </a:lnTo>
                <a:lnTo>
                  <a:pt x="125920" y="411467"/>
                </a:lnTo>
                <a:lnTo>
                  <a:pt x="86271" y="386232"/>
                </a:lnTo>
                <a:lnTo>
                  <a:pt x="53200" y="353148"/>
                </a:lnTo>
                <a:lnTo>
                  <a:pt x="27965" y="313512"/>
                </a:lnTo>
                <a:lnTo>
                  <a:pt x="11887" y="268605"/>
                </a:lnTo>
                <a:lnTo>
                  <a:pt x="6235" y="219710"/>
                </a:lnTo>
                <a:lnTo>
                  <a:pt x="11887" y="170827"/>
                </a:lnTo>
                <a:lnTo>
                  <a:pt x="27965" y="125920"/>
                </a:lnTo>
                <a:lnTo>
                  <a:pt x="53200" y="86283"/>
                </a:lnTo>
                <a:lnTo>
                  <a:pt x="86271" y="53200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10" y="6248"/>
                </a:lnTo>
                <a:lnTo>
                  <a:pt x="1057719" y="6248"/>
                </a:lnTo>
                <a:lnTo>
                  <a:pt x="1106601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29" y="86283"/>
                </a:lnTo>
                <a:lnTo>
                  <a:pt x="1249464" y="125920"/>
                </a:lnTo>
                <a:lnTo>
                  <a:pt x="1265542" y="170827"/>
                </a:lnTo>
                <a:lnTo>
                  <a:pt x="1271193" y="219722"/>
                </a:lnTo>
                <a:lnTo>
                  <a:pt x="1271193" y="169786"/>
                </a:lnTo>
                <a:lnTo>
                  <a:pt x="1239862" y="96951"/>
                </a:lnTo>
                <a:lnTo>
                  <a:pt x="1213015" y="64427"/>
                </a:lnTo>
                <a:lnTo>
                  <a:pt x="1180477" y="37579"/>
                </a:lnTo>
                <a:lnTo>
                  <a:pt x="1143165" y="17297"/>
                </a:lnTo>
                <a:lnTo>
                  <a:pt x="1101940" y="4470"/>
                </a:lnTo>
                <a:lnTo>
                  <a:pt x="1057719" y="0"/>
                </a:lnTo>
                <a:lnTo>
                  <a:pt x="219710" y="0"/>
                </a:lnTo>
                <a:lnTo>
                  <a:pt x="175488" y="4470"/>
                </a:lnTo>
                <a:lnTo>
                  <a:pt x="134277" y="17297"/>
                </a:lnTo>
                <a:lnTo>
                  <a:pt x="96951" y="37579"/>
                </a:lnTo>
                <a:lnTo>
                  <a:pt x="64427" y="64427"/>
                </a:lnTo>
                <a:lnTo>
                  <a:pt x="37566" y="96964"/>
                </a:lnTo>
                <a:lnTo>
                  <a:pt x="17284" y="134277"/>
                </a:lnTo>
                <a:lnTo>
                  <a:pt x="4470" y="175501"/>
                </a:lnTo>
                <a:lnTo>
                  <a:pt x="0" y="219722"/>
                </a:lnTo>
                <a:lnTo>
                  <a:pt x="4470" y="263944"/>
                </a:lnTo>
                <a:lnTo>
                  <a:pt x="17284" y="305168"/>
                </a:lnTo>
                <a:lnTo>
                  <a:pt x="37566" y="342480"/>
                </a:lnTo>
                <a:lnTo>
                  <a:pt x="64427" y="375005"/>
                </a:lnTo>
                <a:lnTo>
                  <a:pt x="96951" y="401853"/>
                </a:lnTo>
                <a:lnTo>
                  <a:pt x="134277" y="422135"/>
                </a:lnTo>
                <a:lnTo>
                  <a:pt x="175488" y="434962"/>
                </a:lnTo>
                <a:lnTo>
                  <a:pt x="219710" y="439432"/>
                </a:lnTo>
                <a:lnTo>
                  <a:pt x="1057719" y="439432"/>
                </a:lnTo>
                <a:lnTo>
                  <a:pt x="1101940" y="434962"/>
                </a:lnTo>
                <a:lnTo>
                  <a:pt x="1143165" y="422135"/>
                </a:lnTo>
                <a:lnTo>
                  <a:pt x="1180477" y="401853"/>
                </a:lnTo>
                <a:lnTo>
                  <a:pt x="1213015" y="375005"/>
                </a:lnTo>
                <a:lnTo>
                  <a:pt x="1239862" y="342480"/>
                </a:lnTo>
                <a:lnTo>
                  <a:pt x="1260144" y="305155"/>
                </a:lnTo>
                <a:lnTo>
                  <a:pt x="1272971" y="263944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1015675"/>
            <a:ext cx="20104100" cy="31750"/>
          </a:xfrm>
          <a:custGeom>
            <a:avLst/>
            <a:gdLst/>
            <a:ahLst/>
            <a:cxnLst/>
            <a:rect l="l" t="t" r="r" b="b"/>
            <a:pathLst>
              <a:path w="20104100" h="31750">
                <a:moveTo>
                  <a:pt x="0" y="0"/>
                </a:moveTo>
                <a:lnTo>
                  <a:pt x="0" y="31412"/>
                </a:lnTo>
                <a:lnTo>
                  <a:pt x="20104099" y="31412"/>
                </a:lnTo>
                <a:lnTo>
                  <a:pt x="201040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12070701" y="313306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FFFFFF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7044372" y="310036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FFFFFF"/>
                </a:solidFill>
                <a:latin typeface="Verdana"/>
                <a:cs typeface="Verdana"/>
              </a:rPr>
              <a:t>34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9704281" y="313305"/>
            <a:ext cx="80264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FFFFFF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500211" y="313305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FFFFFF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6951" y="221459"/>
            <a:ext cx="1650106" cy="607227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59"/>
            <a:ext cx="1507805" cy="607238"/>
          </a:xfrm>
          <a:prstGeom prst="rect">
            <a:avLst/>
          </a:prstGeom>
        </p:spPr>
      </p:pic>
      <p:grpSp>
        <p:nvGrpSpPr>
          <p:cNvPr id="10" name="object 10" descr=""/>
          <p:cNvGrpSpPr/>
          <p:nvPr/>
        </p:nvGrpSpPr>
        <p:grpSpPr>
          <a:xfrm>
            <a:off x="2317799" y="219887"/>
            <a:ext cx="1033144" cy="608965"/>
            <a:chOff x="2317799" y="219887"/>
            <a:chExt cx="1033144" cy="608965"/>
          </a:xfrm>
        </p:grpSpPr>
        <p:sp>
          <p:nvSpPr>
            <p:cNvPr id="11" name="object 11" descr=""/>
            <p:cNvSpPr/>
            <p:nvPr/>
          </p:nvSpPr>
          <p:spPr>
            <a:xfrm>
              <a:off x="2317799" y="219887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438416" y="321926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26"/>
              <a:ext cx="318285" cy="149055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678378" y="1596483"/>
            <a:ext cx="15263494" cy="59404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8400" spc="-145">
                <a:solidFill>
                  <a:srgbClr val="FFFFFF"/>
                </a:solidFill>
                <a:latin typeface="Verdana"/>
                <a:cs typeface="Verdana"/>
              </a:rPr>
              <a:t>Gruppenarbeit</a:t>
            </a:r>
            <a:r>
              <a:rPr dirty="0" sz="84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8400" spc="-50">
                <a:solidFill>
                  <a:srgbClr val="FFFFFF"/>
                </a:solidFill>
                <a:latin typeface="Verdana"/>
                <a:cs typeface="Verdana"/>
              </a:rPr>
              <a:t>2</a:t>
            </a:r>
            <a:endParaRPr sz="8400">
              <a:latin typeface="Verdana"/>
              <a:cs typeface="Verdana"/>
            </a:endParaRPr>
          </a:p>
          <a:p>
            <a:pPr marL="5823585" marR="6985">
              <a:lnSpc>
                <a:spcPct val="100400"/>
              </a:lnSpc>
              <a:spcBef>
                <a:spcPts val="8770"/>
              </a:spcBef>
            </a:pPr>
            <a:r>
              <a:rPr dirty="0" sz="5750" spc="-110" b="1">
                <a:solidFill>
                  <a:srgbClr val="FFFFFF"/>
                </a:solidFill>
                <a:latin typeface="Verdana"/>
                <a:cs typeface="Verdana"/>
              </a:rPr>
              <a:t>Patient*innenbezogene </a:t>
            </a:r>
            <a:r>
              <a:rPr dirty="0" sz="5750" spc="-45" b="1">
                <a:solidFill>
                  <a:srgbClr val="FFFFFF"/>
                </a:solidFill>
                <a:latin typeface="Verdana"/>
                <a:cs typeface="Verdana"/>
              </a:rPr>
              <a:t>Ergebnisgrößen</a:t>
            </a:r>
            <a:endParaRPr sz="5750">
              <a:latin typeface="Verdana"/>
              <a:cs typeface="Verdana"/>
            </a:endParaRPr>
          </a:p>
          <a:p>
            <a:pPr marL="5823585">
              <a:lnSpc>
                <a:spcPct val="100000"/>
              </a:lnSpc>
              <a:spcBef>
                <a:spcPts val="25"/>
              </a:spcBef>
            </a:pPr>
            <a:r>
              <a:rPr dirty="0" sz="5750" spc="-20" b="1">
                <a:solidFill>
                  <a:srgbClr val="F8CC09"/>
                </a:solidFill>
                <a:latin typeface="Verdana"/>
                <a:cs typeface="Verdana"/>
              </a:rPr>
              <a:t>ODER</a:t>
            </a:r>
            <a:endParaRPr sz="5750">
              <a:latin typeface="Verdana"/>
              <a:cs typeface="Verdana"/>
            </a:endParaRPr>
          </a:p>
          <a:p>
            <a:pPr marL="5823585">
              <a:lnSpc>
                <a:spcPct val="100000"/>
              </a:lnSpc>
              <a:spcBef>
                <a:spcPts val="25"/>
              </a:spcBef>
            </a:pPr>
            <a:r>
              <a:rPr dirty="0" sz="5750" spc="-45" b="1">
                <a:solidFill>
                  <a:srgbClr val="FFFFFF"/>
                </a:solidFill>
                <a:latin typeface="Verdana"/>
                <a:cs typeface="Verdana"/>
              </a:rPr>
              <a:t>Erfahrungsmaße</a:t>
            </a:r>
            <a:endParaRPr sz="5750">
              <a:latin typeface="Verdana"/>
              <a:cs typeface="Verdana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2680538" y="5184082"/>
            <a:ext cx="3378835" cy="1162685"/>
          </a:xfrm>
          <a:custGeom>
            <a:avLst/>
            <a:gdLst/>
            <a:ahLst/>
            <a:cxnLst/>
            <a:rect l="l" t="t" r="r" b="b"/>
            <a:pathLst>
              <a:path w="3378835" h="1162685">
                <a:moveTo>
                  <a:pt x="2755239" y="581126"/>
                </a:moveTo>
                <a:lnTo>
                  <a:pt x="2160790" y="237921"/>
                </a:lnTo>
                <a:lnTo>
                  <a:pt x="2152523" y="252234"/>
                </a:lnTo>
                <a:lnTo>
                  <a:pt x="2707881" y="572858"/>
                </a:lnTo>
                <a:lnTo>
                  <a:pt x="623493" y="572858"/>
                </a:lnTo>
                <a:lnTo>
                  <a:pt x="623493" y="589381"/>
                </a:lnTo>
                <a:lnTo>
                  <a:pt x="2707881" y="589381"/>
                </a:lnTo>
                <a:lnTo>
                  <a:pt x="2152523" y="910031"/>
                </a:lnTo>
                <a:lnTo>
                  <a:pt x="2160790" y="924331"/>
                </a:lnTo>
                <a:lnTo>
                  <a:pt x="2755239" y="581126"/>
                </a:lnTo>
                <a:close/>
              </a:path>
              <a:path w="3378835" h="1162685">
                <a:moveTo>
                  <a:pt x="3378733" y="581113"/>
                </a:moveTo>
                <a:lnTo>
                  <a:pt x="3376803" y="533527"/>
                </a:lnTo>
                <a:lnTo>
                  <a:pt x="3371113" y="486981"/>
                </a:lnTo>
                <a:lnTo>
                  <a:pt x="3362210" y="443572"/>
                </a:lnTo>
                <a:lnTo>
                  <a:pt x="3362210" y="581139"/>
                </a:lnTo>
                <a:lnTo>
                  <a:pt x="3360128" y="629780"/>
                </a:lnTo>
                <a:lnTo>
                  <a:pt x="3354019" y="677291"/>
                </a:lnTo>
                <a:lnTo>
                  <a:pt x="3344037" y="723493"/>
                </a:lnTo>
                <a:lnTo>
                  <a:pt x="3330346" y="768223"/>
                </a:lnTo>
                <a:lnTo>
                  <a:pt x="3313138" y="811301"/>
                </a:lnTo>
                <a:lnTo>
                  <a:pt x="3292576" y="852563"/>
                </a:lnTo>
                <a:lnTo>
                  <a:pt x="3268827" y="891832"/>
                </a:lnTo>
                <a:lnTo>
                  <a:pt x="3242068" y="928941"/>
                </a:lnTo>
                <a:lnTo>
                  <a:pt x="3212465" y="963714"/>
                </a:lnTo>
                <a:lnTo>
                  <a:pt x="3180194" y="995997"/>
                </a:lnTo>
                <a:lnTo>
                  <a:pt x="3145409" y="1025601"/>
                </a:lnTo>
                <a:lnTo>
                  <a:pt x="3108299" y="1052360"/>
                </a:lnTo>
                <a:lnTo>
                  <a:pt x="3069031" y="1076109"/>
                </a:lnTo>
                <a:lnTo>
                  <a:pt x="3027769" y="1096683"/>
                </a:lnTo>
                <a:lnTo>
                  <a:pt x="2984690" y="1113878"/>
                </a:lnTo>
                <a:lnTo>
                  <a:pt x="2939961" y="1127569"/>
                </a:lnTo>
                <a:lnTo>
                  <a:pt x="2893758" y="1137551"/>
                </a:lnTo>
                <a:lnTo>
                  <a:pt x="2846247" y="1143660"/>
                </a:lnTo>
                <a:lnTo>
                  <a:pt x="2797606" y="1145743"/>
                </a:lnTo>
                <a:lnTo>
                  <a:pt x="581139" y="1145743"/>
                </a:lnTo>
                <a:lnTo>
                  <a:pt x="532498" y="1143660"/>
                </a:lnTo>
                <a:lnTo>
                  <a:pt x="484987" y="1137551"/>
                </a:lnTo>
                <a:lnTo>
                  <a:pt x="438772" y="1127569"/>
                </a:lnTo>
                <a:lnTo>
                  <a:pt x="394055" y="1113878"/>
                </a:lnTo>
                <a:lnTo>
                  <a:pt x="350964" y="1096683"/>
                </a:lnTo>
                <a:lnTo>
                  <a:pt x="309714" y="1076109"/>
                </a:lnTo>
                <a:lnTo>
                  <a:pt x="270433" y="1052360"/>
                </a:lnTo>
                <a:lnTo>
                  <a:pt x="233324" y="1025601"/>
                </a:lnTo>
                <a:lnTo>
                  <a:pt x="198551" y="995997"/>
                </a:lnTo>
                <a:lnTo>
                  <a:pt x="166268" y="963714"/>
                </a:lnTo>
                <a:lnTo>
                  <a:pt x="136664" y="928941"/>
                </a:lnTo>
                <a:lnTo>
                  <a:pt x="109905" y="891819"/>
                </a:lnTo>
                <a:lnTo>
                  <a:pt x="86156" y="852551"/>
                </a:lnTo>
                <a:lnTo>
                  <a:pt x="65595" y="811288"/>
                </a:lnTo>
                <a:lnTo>
                  <a:pt x="48387" y="768210"/>
                </a:lnTo>
                <a:lnTo>
                  <a:pt x="34709" y="723480"/>
                </a:lnTo>
                <a:lnTo>
                  <a:pt x="24714" y="677278"/>
                </a:lnTo>
                <a:lnTo>
                  <a:pt x="18605" y="629780"/>
                </a:lnTo>
                <a:lnTo>
                  <a:pt x="16522" y="581113"/>
                </a:lnTo>
                <a:lnTo>
                  <a:pt x="18605" y="532472"/>
                </a:lnTo>
                <a:lnTo>
                  <a:pt x="24714" y="484962"/>
                </a:lnTo>
                <a:lnTo>
                  <a:pt x="34709" y="438759"/>
                </a:lnTo>
                <a:lnTo>
                  <a:pt x="48387" y="394042"/>
                </a:lnTo>
                <a:lnTo>
                  <a:pt x="65595" y="350964"/>
                </a:lnTo>
                <a:lnTo>
                  <a:pt x="86156" y="309702"/>
                </a:lnTo>
                <a:lnTo>
                  <a:pt x="109905" y="270433"/>
                </a:lnTo>
                <a:lnTo>
                  <a:pt x="136664" y="233324"/>
                </a:lnTo>
                <a:lnTo>
                  <a:pt x="166268" y="198539"/>
                </a:lnTo>
                <a:lnTo>
                  <a:pt x="198551" y="166268"/>
                </a:lnTo>
                <a:lnTo>
                  <a:pt x="233324" y="136652"/>
                </a:lnTo>
                <a:lnTo>
                  <a:pt x="270433" y="109893"/>
                </a:lnTo>
                <a:lnTo>
                  <a:pt x="309714" y="86144"/>
                </a:lnTo>
                <a:lnTo>
                  <a:pt x="350964" y="65582"/>
                </a:lnTo>
                <a:lnTo>
                  <a:pt x="394055" y="48374"/>
                </a:lnTo>
                <a:lnTo>
                  <a:pt x="438772" y="34696"/>
                </a:lnTo>
                <a:lnTo>
                  <a:pt x="484987" y="24714"/>
                </a:lnTo>
                <a:lnTo>
                  <a:pt x="532498" y="18592"/>
                </a:lnTo>
                <a:lnTo>
                  <a:pt x="581139" y="16522"/>
                </a:lnTo>
                <a:lnTo>
                  <a:pt x="2797606" y="16522"/>
                </a:lnTo>
                <a:lnTo>
                  <a:pt x="2846247" y="18592"/>
                </a:lnTo>
                <a:lnTo>
                  <a:pt x="2893758" y="24714"/>
                </a:lnTo>
                <a:lnTo>
                  <a:pt x="2939961" y="34696"/>
                </a:lnTo>
                <a:lnTo>
                  <a:pt x="2984690" y="48374"/>
                </a:lnTo>
                <a:lnTo>
                  <a:pt x="3027769" y="65582"/>
                </a:lnTo>
                <a:lnTo>
                  <a:pt x="3069031" y="86144"/>
                </a:lnTo>
                <a:lnTo>
                  <a:pt x="3108299" y="109893"/>
                </a:lnTo>
                <a:lnTo>
                  <a:pt x="3145409" y="136664"/>
                </a:lnTo>
                <a:lnTo>
                  <a:pt x="3180194" y="166268"/>
                </a:lnTo>
                <a:lnTo>
                  <a:pt x="3212465" y="198539"/>
                </a:lnTo>
                <a:lnTo>
                  <a:pt x="3242068" y="233324"/>
                </a:lnTo>
                <a:lnTo>
                  <a:pt x="3268827" y="270433"/>
                </a:lnTo>
                <a:lnTo>
                  <a:pt x="3292576" y="309702"/>
                </a:lnTo>
                <a:lnTo>
                  <a:pt x="3313138" y="350964"/>
                </a:lnTo>
                <a:lnTo>
                  <a:pt x="3330346" y="394055"/>
                </a:lnTo>
                <a:lnTo>
                  <a:pt x="3344037" y="438772"/>
                </a:lnTo>
                <a:lnTo>
                  <a:pt x="3354019" y="484987"/>
                </a:lnTo>
                <a:lnTo>
                  <a:pt x="3360128" y="532472"/>
                </a:lnTo>
                <a:lnTo>
                  <a:pt x="3362210" y="581139"/>
                </a:lnTo>
                <a:lnTo>
                  <a:pt x="3362210" y="443572"/>
                </a:lnTo>
                <a:lnTo>
                  <a:pt x="3349053" y="397637"/>
                </a:lnTo>
                <a:lnTo>
                  <a:pt x="3332988" y="355142"/>
                </a:lnTo>
                <a:lnTo>
                  <a:pt x="3313773" y="314286"/>
                </a:lnTo>
                <a:lnTo>
                  <a:pt x="3291535" y="275234"/>
                </a:lnTo>
                <a:lnTo>
                  <a:pt x="3266452" y="238137"/>
                </a:lnTo>
                <a:lnTo>
                  <a:pt x="3238665" y="203136"/>
                </a:lnTo>
                <a:lnTo>
                  <a:pt x="3208324" y="170395"/>
                </a:lnTo>
                <a:lnTo>
                  <a:pt x="3175584" y="140055"/>
                </a:lnTo>
                <a:lnTo>
                  <a:pt x="3140583" y="112268"/>
                </a:lnTo>
                <a:lnTo>
                  <a:pt x="3103486" y="87185"/>
                </a:lnTo>
                <a:lnTo>
                  <a:pt x="3064433" y="64960"/>
                </a:lnTo>
                <a:lnTo>
                  <a:pt x="3023590" y="45732"/>
                </a:lnTo>
                <a:lnTo>
                  <a:pt x="2981083" y="29667"/>
                </a:lnTo>
                <a:lnTo>
                  <a:pt x="2937091" y="16916"/>
                </a:lnTo>
                <a:lnTo>
                  <a:pt x="2935160" y="16522"/>
                </a:lnTo>
                <a:lnTo>
                  <a:pt x="2891739" y="7620"/>
                </a:lnTo>
                <a:lnTo>
                  <a:pt x="2845193" y="1930"/>
                </a:lnTo>
                <a:lnTo>
                  <a:pt x="2797606" y="0"/>
                </a:lnTo>
                <a:lnTo>
                  <a:pt x="581139" y="0"/>
                </a:lnTo>
                <a:lnTo>
                  <a:pt x="533552" y="1930"/>
                </a:lnTo>
                <a:lnTo>
                  <a:pt x="486994" y="7620"/>
                </a:lnTo>
                <a:lnTo>
                  <a:pt x="441655" y="16916"/>
                </a:lnTo>
                <a:lnTo>
                  <a:pt x="397649" y="29667"/>
                </a:lnTo>
                <a:lnTo>
                  <a:pt x="355155" y="45732"/>
                </a:lnTo>
                <a:lnTo>
                  <a:pt x="314299" y="64960"/>
                </a:lnTo>
                <a:lnTo>
                  <a:pt x="275247" y="87185"/>
                </a:lnTo>
                <a:lnTo>
                  <a:pt x="238150" y="112268"/>
                </a:lnTo>
                <a:lnTo>
                  <a:pt x="203149" y="140055"/>
                </a:lnTo>
                <a:lnTo>
                  <a:pt x="170408" y="170395"/>
                </a:lnTo>
                <a:lnTo>
                  <a:pt x="140068" y="203149"/>
                </a:lnTo>
                <a:lnTo>
                  <a:pt x="112280" y="238137"/>
                </a:lnTo>
                <a:lnTo>
                  <a:pt x="87198" y="275247"/>
                </a:lnTo>
                <a:lnTo>
                  <a:pt x="64973" y="314299"/>
                </a:lnTo>
                <a:lnTo>
                  <a:pt x="45745" y="355142"/>
                </a:lnTo>
                <a:lnTo>
                  <a:pt x="29679" y="397649"/>
                </a:lnTo>
                <a:lnTo>
                  <a:pt x="16929" y="441655"/>
                </a:lnTo>
                <a:lnTo>
                  <a:pt x="7620" y="486994"/>
                </a:lnTo>
                <a:lnTo>
                  <a:pt x="1930" y="533552"/>
                </a:lnTo>
                <a:lnTo>
                  <a:pt x="0" y="581139"/>
                </a:lnTo>
                <a:lnTo>
                  <a:pt x="1930" y="628726"/>
                </a:lnTo>
                <a:lnTo>
                  <a:pt x="7620" y="675271"/>
                </a:lnTo>
                <a:lnTo>
                  <a:pt x="16929" y="720623"/>
                </a:lnTo>
                <a:lnTo>
                  <a:pt x="29679" y="764628"/>
                </a:lnTo>
                <a:lnTo>
                  <a:pt x="45745" y="807123"/>
                </a:lnTo>
                <a:lnTo>
                  <a:pt x="64973" y="847979"/>
                </a:lnTo>
                <a:lnTo>
                  <a:pt x="87198" y="887018"/>
                </a:lnTo>
                <a:lnTo>
                  <a:pt x="112280" y="924128"/>
                </a:lnTo>
                <a:lnTo>
                  <a:pt x="140068" y="959116"/>
                </a:lnTo>
                <a:lnTo>
                  <a:pt x="170408" y="991870"/>
                </a:lnTo>
                <a:lnTo>
                  <a:pt x="203149" y="1022210"/>
                </a:lnTo>
                <a:lnTo>
                  <a:pt x="238150" y="1049997"/>
                </a:lnTo>
                <a:lnTo>
                  <a:pt x="275247" y="1075080"/>
                </a:lnTo>
                <a:lnTo>
                  <a:pt x="314299" y="1097305"/>
                </a:lnTo>
                <a:lnTo>
                  <a:pt x="355155" y="1116520"/>
                </a:lnTo>
                <a:lnTo>
                  <a:pt x="397649" y="1132586"/>
                </a:lnTo>
                <a:lnTo>
                  <a:pt x="441655" y="1145349"/>
                </a:lnTo>
                <a:lnTo>
                  <a:pt x="486994" y="1154645"/>
                </a:lnTo>
                <a:lnTo>
                  <a:pt x="533552" y="1160335"/>
                </a:lnTo>
                <a:lnTo>
                  <a:pt x="581139" y="1162265"/>
                </a:lnTo>
                <a:lnTo>
                  <a:pt x="2797606" y="1162265"/>
                </a:lnTo>
                <a:lnTo>
                  <a:pt x="2845193" y="1160335"/>
                </a:lnTo>
                <a:lnTo>
                  <a:pt x="2891739" y="1154645"/>
                </a:lnTo>
                <a:lnTo>
                  <a:pt x="2935160" y="1145743"/>
                </a:lnTo>
                <a:lnTo>
                  <a:pt x="2937091" y="1145349"/>
                </a:lnTo>
                <a:lnTo>
                  <a:pt x="2981083" y="1132586"/>
                </a:lnTo>
                <a:lnTo>
                  <a:pt x="3023590" y="1116520"/>
                </a:lnTo>
                <a:lnTo>
                  <a:pt x="3064433" y="1097305"/>
                </a:lnTo>
                <a:lnTo>
                  <a:pt x="3103486" y="1075080"/>
                </a:lnTo>
                <a:lnTo>
                  <a:pt x="3140583" y="1049985"/>
                </a:lnTo>
                <a:lnTo>
                  <a:pt x="3175584" y="1022197"/>
                </a:lnTo>
                <a:lnTo>
                  <a:pt x="3208324" y="991857"/>
                </a:lnTo>
                <a:lnTo>
                  <a:pt x="3238665" y="959116"/>
                </a:lnTo>
                <a:lnTo>
                  <a:pt x="3266452" y="924115"/>
                </a:lnTo>
                <a:lnTo>
                  <a:pt x="3291535" y="887018"/>
                </a:lnTo>
                <a:lnTo>
                  <a:pt x="3313773" y="847966"/>
                </a:lnTo>
                <a:lnTo>
                  <a:pt x="3332988" y="807110"/>
                </a:lnTo>
                <a:lnTo>
                  <a:pt x="3349053" y="764616"/>
                </a:lnTo>
                <a:lnTo>
                  <a:pt x="3361817" y="720610"/>
                </a:lnTo>
                <a:lnTo>
                  <a:pt x="3371113" y="675259"/>
                </a:lnTo>
                <a:lnTo>
                  <a:pt x="3376803" y="628713"/>
                </a:lnTo>
                <a:lnTo>
                  <a:pt x="3378733" y="58111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35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1411585" cy="536067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60" b="1">
                <a:solidFill>
                  <a:srgbClr val="0546A2"/>
                </a:solidFill>
                <a:latin typeface="Verdana"/>
                <a:cs typeface="Verdana"/>
              </a:rPr>
              <a:t>Begrüßung</a:t>
            </a: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6400" spc="-2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585" b="1">
                <a:solidFill>
                  <a:srgbClr val="0546A2"/>
                </a:solidFill>
                <a:latin typeface="Verdana"/>
                <a:cs typeface="Verdana"/>
              </a:rPr>
              <a:t>V</a:t>
            </a:r>
            <a:r>
              <a:rPr dirty="0" sz="6400" spc="-285" b="1">
                <a:solidFill>
                  <a:srgbClr val="0546A2"/>
                </a:solidFill>
                <a:latin typeface="Verdana"/>
                <a:cs typeface="Verdana"/>
              </a:rPr>
              <a:t>o</a:t>
            </a:r>
            <a:r>
              <a:rPr dirty="0" sz="6400" spc="-180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s</a:t>
            </a:r>
            <a:r>
              <a:rPr dirty="0" sz="6400" spc="-229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e</a:t>
            </a:r>
            <a:r>
              <a:rPr dirty="0" sz="6400" spc="-5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0" b="1">
                <a:solidFill>
                  <a:srgbClr val="0546A2"/>
                </a:solidFill>
                <a:latin typeface="Verdana"/>
                <a:cs typeface="Verdana"/>
              </a:rPr>
              <a:t>lung</a:t>
            </a:r>
            <a:endParaRPr sz="6400">
              <a:latin typeface="Verdana"/>
              <a:cs typeface="Verdana"/>
            </a:endParaRPr>
          </a:p>
          <a:p>
            <a:pPr marL="923290">
              <a:lnSpc>
                <a:spcPct val="100000"/>
              </a:lnSpc>
              <a:spcBef>
                <a:spcPts val="6955"/>
              </a:spcBef>
            </a:pP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Wir</a:t>
            </a:r>
            <a:r>
              <a:rPr dirty="0" sz="5750" spc="-2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5" i="1">
                <a:solidFill>
                  <a:srgbClr val="0546A2"/>
                </a:solidFill>
                <a:latin typeface="Rockwell"/>
                <a:cs typeface="Rockwell"/>
              </a:rPr>
              <a:t>stellen</a:t>
            </a:r>
            <a:r>
              <a:rPr dirty="0" sz="5750" spc="-22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uns</a:t>
            </a:r>
            <a:r>
              <a:rPr dirty="0" sz="5750" spc="-22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0" i="1">
                <a:solidFill>
                  <a:srgbClr val="0546A2"/>
                </a:solidFill>
                <a:latin typeface="Rockwell"/>
                <a:cs typeface="Rockwell"/>
              </a:rPr>
              <a:t>einander</a:t>
            </a:r>
            <a:r>
              <a:rPr dirty="0" sz="5750" spc="-2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vor</a:t>
            </a:r>
            <a:r>
              <a:rPr dirty="0" sz="5750" spc="-22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35" i="1">
                <a:solidFill>
                  <a:srgbClr val="0546A2"/>
                </a:solidFill>
                <a:latin typeface="Rockwell"/>
                <a:cs typeface="Rockwell"/>
              </a:rPr>
              <a:t>...</a:t>
            </a:r>
            <a:endParaRPr sz="5750">
              <a:latin typeface="Rockwell"/>
              <a:cs typeface="Rockwell"/>
            </a:endParaRPr>
          </a:p>
          <a:p>
            <a:pPr marL="1876425" indent="-366395">
              <a:lnSpc>
                <a:spcPct val="100000"/>
              </a:lnSpc>
              <a:spcBef>
                <a:spcPts val="3895"/>
              </a:spcBef>
              <a:buChar char="•"/>
              <a:tabLst>
                <a:tab pos="1876425" algn="l"/>
              </a:tabLst>
            </a:pP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Name</a:t>
            </a:r>
            <a:endParaRPr sz="2450">
              <a:latin typeface="Verdana"/>
              <a:cs typeface="Verdana"/>
            </a:endParaRPr>
          </a:p>
          <a:p>
            <a:pPr marL="1876425" indent="-366395">
              <a:lnSpc>
                <a:spcPct val="100000"/>
              </a:lnSpc>
              <a:spcBef>
                <a:spcPts val="2090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Ich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bin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heute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hier,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weil…</a:t>
            </a:r>
            <a:endParaRPr sz="2450">
              <a:latin typeface="Verdana"/>
              <a:cs typeface="Verdana"/>
            </a:endParaRPr>
          </a:p>
          <a:p>
            <a:pPr marL="1877060" marR="2110105" indent="-367030">
              <a:lnSpc>
                <a:spcPct val="120600"/>
              </a:lnSpc>
              <a:spcBef>
                <a:spcPts val="1485"/>
              </a:spcBef>
              <a:buChar char="•"/>
              <a:tabLst>
                <a:tab pos="187706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Ich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habe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bereits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Erfahrung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an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Forschungsprojekten…</a:t>
            </a:r>
            <a:endParaRPr sz="2450">
              <a:latin typeface="Verdana"/>
              <a:cs typeface="Verdana"/>
            </a:endParaRPr>
          </a:p>
        </p:txBody>
      </p:sp>
      <p:pic>
        <p:nvPicPr>
          <p:cNvPr id="13" name="object 13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465514" y="3617612"/>
            <a:ext cx="4605988" cy="5693502"/>
          </a:xfrm>
          <a:prstGeom prst="rect">
            <a:avLst/>
          </a:prstGeom>
        </p:spPr>
      </p:pic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36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2543033" y="7577430"/>
            <a:ext cx="9384030" cy="4025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-empfindungen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Gesundheitsversorgung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einzubringen</a:t>
            </a:r>
            <a:endParaRPr sz="2450">
              <a:latin typeface="Verdana"/>
              <a:cs typeface="Verdana"/>
            </a:endParaRPr>
          </a:p>
        </p:txBody>
      </p:sp>
      <p:pic>
        <p:nvPicPr>
          <p:cNvPr id="13" name="object 13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606885" y="4837548"/>
            <a:ext cx="4019657" cy="2931371"/>
          </a:xfrm>
          <a:prstGeom prst="rect">
            <a:avLst/>
          </a:prstGeom>
        </p:spPr>
      </p:pic>
      <p:sp>
        <p:nvSpPr>
          <p:cNvPr id="14" name="object 14" descr=""/>
          <p:cNvSpPr txBox="1"/>
          <p:nvPr/>
        </p:nvSpPr>
        <p:spPr>
          <a:xfrm>
            <a:off x="678378" y="1655627"/>
            <a:ext cx="16334105" cy="587438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9435465" algn="l"/>
              </a:tabLst>
            </a:pPr>
            <a:r>
              <a:rPr dirty="0" sz="6400" spc="-275" b="1">
                <a:solidFill>
                  <a:srgbClr val="0546A2"/>
                </a:solidFill>
                <a:latin typeface="Verdana"/>
                <a:cs typeface="Verdana"/>
              </a:rPr>
              <a:t>Erfahrungsmaße: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6400" spc="-260" b="1">
                <a:solidFill>
                  <a:srgbClr val="F8CC09"/>
                </a:solidFill>
                <a:latin typeface="Verdana"/>
                <a:cs typeface="Verdana"/>
              </a:rPr>
              <a:t>Hintergrund</a:t>
            </a:r>
            <a:r>
              <a:rPr dirty="0" sz="6400" spc="-27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6400" spc="-50" b="1">
                <a:solidFill>
                  <a:srgbClr val="F8CC09"/>
                </a:solidFill>
                <a:latin typeface="Verdana"/>
                <a:cs typeface="Verdana"/>
              </a:rPr>
              <a:t>I</a:t>
            </a:r>
            <a:endParaRPr sz="6400">
              <a:latin typeface="Verdana"/>
              <a:cs typeface="Verdana"/>
            </a:endParaRPr>
          </a:p>
          <a:p>
            <a:pPr marL="923925" marR="5080" indent="-635">
              <a:lnSpc>
                <a:spcPct val="109400"/>
              </a:lnSpc>
              <a:spcBef>
                <a:spcPts val="5190"/>
              </a:spcBef>
            </a:pP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Erfahrungsmaße</a:t>
            </a:r>
            <a:r>
              <a:rPr dirty="0" sz="2700" spc="-4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bietet</a:t>
            </a:r>
            <a:r>
              <a:rPr dirty="0" sz="2700" spc="-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700" spc="-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Möglichkeit,</a:t>
            </a:r>
            <a:r>
              <a:rPr dirty="0" sz="2700" spc="-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Studienergebnisse</a:t>
            </a:r>
            <a:r>
              <a:rPr dirty="0" sz="2700" spc="-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700" spc="-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spc="-10" b="1">
                <a:solidFill>
                  <a:srgbClr val="0546A2"/>
                </a:solidFill>
                <a:latin typeface="Verdana"/>
                <a:cs typeface="Verdana"/>
              </a:rPr>
              <a:t>bewerten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(kommt</a:t>
            </a:r>
            <a:r>
              <a:rPr dirty="0" sz="2700" spc="-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aus</a:t>
            </a:r>
            <a:r>
              <a:rPr dirty="0" sz="2700" spc="-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dem</a:t>
            </a:r>
            <a:r>
              <a:rPr dirty="0" sz="2700" spc="-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Englischen:</a:t>
            </a:r>
            <a:r>
              <a:rPr dirty="0" sz="2700" spc="-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spc="-10" b="1">
                <a:solidFill>
                  <a:srgbClr val="0546A2"/>
                </a:solidFill>
                <a:latin typeface="Verdana"/>
                <a:cs typeface="Verdana"/>
              </a:rPr>
              <a:t>,,Patient-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Reported</a:t>
            </a:r>
            <a:r>
              <a:rPr dirty="0" sz="2700" spc="-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Outcome</a:t>
            </a:r>
            <a:r>
              <a:rPr dirty="0" sz="2700" spc="-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Measures”</a:t>
            </a:r>
            <a:r>
              <a:rPr dirty="0" sz="2700" spc="-10" b="1">
                <a:solidFill>
                  <a:srgbClr val="0546A2"/>
                </a:solidFill>
                <a:latin typeface="Verdana"/>
                <a:cs typeface="Verdana"/>
              </a:rPr>
              <a:t> (PROMs))</a:t>
            </a:r>
            <a:endParaRPr sz="2700">
              <a:latin typeface="Verdana"/>
              <a:cs typeface="Verdana"/>
            </a:endParaRPr>
          </a:p>
          <a:p>
            <a:pPr marL="1876425" marR="5286375" indent="-367030">
              <a:lnSpc>
                <a:spcPct val="120600"/>
              </a:lnSpc>
              <a:spcBef>
                <a:spcPts val="1820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Erfahrungsmaße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sind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neuer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Ansatz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Bewertung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der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Versorgungsqualität</a:t>
            </a:r>
            <a:r>
              <a:rPr dirty="0" sz="2450" spc="-10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aus</a:t>
            </a:r>
            <a:r>
              <a:rPr dirty="0" sz="2450" spc="-10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Patient*innensicht</a:t>
            </a:r>
            <a:endParaRPr sz="2450">
              <a:latin typeface="Verdana"/>
              <a:cs typeface="Verdana"/>
            </a:endParaRPr>
          </a:p>
          <a:p>
            <a:pPr marL="1876425" marR="3989070" indent="-367030">
              <a:lnSpc>
                <a:spcPct val="120600"/>
              </a:lnSpc>
              <a:spcBef>
                <a:spcPts val="1485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Erfahrungsmaße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fragen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nach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subjektiven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Einschätzungen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von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Patient*innen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hinsichtlich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ihrer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Ergebnisse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medizinischer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Behandlungen</a:t>
            </a:r>
            <a:endParaRPr sz="2450">
              <a:latin typeface="Verdana"/>
              <a:cs typeface="Verdana"/>
            </a:endParaRPr>
          </a:p>
          <a:p>
            <a:pPr marL="1877060" indent="-366395">
              <a:lnSpc>
                <a:spcPct val="100000"/>
              </a:lnSpc>
              <a:spcBef>
                <a:spcPts val="2085"/>
              </a:spcBef>
              <a:buChar char="•"/>
              <a:tabLst>
                <a:tab pos="187706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Erfahrungsmaße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ermöglichen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es,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Patient*innenerfahrungen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4583714" y="7783293"/>
            <a:ext cx="357949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(Image</a:t>
            </a:r>
            <a:r>
              <a:rPr dirty="0" sz="1900" spc="-1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by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Freepik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on</a:t>
            </a:r>
            <a:r>
              <a:rPr dirty="0" sz="1900" spc="-1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Freepik)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8442883" y="2052287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04" y="219722"/>
                </a:moveTo>
                <a:lnTo>
                  <a:pt x="816952" y="89966"/>
                </a:lnTo>
                <a:lnTo>
                  <a:pt x="813828" y="95377"/>
                </a:lnTo>
                <a:lnTo>
                  <a:pt x="1023810" y="216598"/>
                </a:lnTo>
                <a:lnTo>
                  <a:pt x="235724" y="216598"/>
                </a:lnTo>
                <a:lnTo>
                  <a:pt x="235724" y="222846"/>
                </a:lnTo>
                <a:lnTo>
                  <a:pt x="1023810" y="222846"/>
                </a:lnTo>
                <a:lnTo>
                  <a:pt x="813828" y="344081"/>
                </a:lnTo>
                <a:lnTo>
                  <a:pt x="816952" y="349478"/>
                </a:lnTo>
                <a:lnTo>
                  <a:pt x="1041704" y="219722"/>
                </a:lnTo>
                <a:close/>
              </a:path>
              <a:path w="1277620" h="440055">
                <a:moveTo>
                  <a:pt x="1277442" y="219710"/>
                </a:moveTo>
                <a:lnTo>
                  <a:pt x="1272971" y="175488"/>
                </a:lnTo>
                <a:lnTo>
                  <a:pt x="1271193" y="169773"/>
                </a:lnTo>
                <a:lnTo>
                  <a:pt x="1271193" y="219722"/>
                </a:lnTo>
                <a:lnTo>
                  <a:pt x="1265542" y="268617"/>
                </a:lnTo>
                <a:lnTo>
                  <a:pt x="1249464" y="313524"/>
                </a:lnTo>
                <a:lnTo>
                  <a:pt x="1224241" y="353161"/>
                </a:lnTo>
                <a:lnTo>
                  <a:pt x="1191158" y="386232"/>
                </a:lnTo>
                <a:lnTo>
                  <a:pt x="1151521" y="411467"/>
                </a:lnTo>
                <a:lnTo>
                  <a:pt x="1106614" y="427545"/>
                </a:lnTo>
                <a:lnTo>
                  <a:pt x="1057732" y="433197"/>
                </a:lnTo>
                <a:lnTo>
                  <a:pt x="219722" y="433197"/>
                </a:lnTo>
                <a:lnTo>
                  <a:pt x="170827" y="427545"/>
                </a:lnTo>
                <a:lnTo>
                  <a:pt x="125920" y="411467"/>
                </a:lnTo>
                <a:lnTo>
                  <a:pt x="86283" y="386232"/>
                </a:lnTo>
                <a:lnTo>
                  <a:pt x="53200" y="353161"/>
                </a:lnTo>
                <a:lnTo>
                  <a:pt x="27965" y="313512"/>
                </a:lnTo>
                <a:lnTo>
                  <a:pt x="11887" y="268605"/>
                </a:lnTo>
                <a:lnTo>
                  <a:pt x="6235" y="219710"/>
                </a:lnTo>
                <a:lnTo>
                  <a:pt x="11887" y="170827"/>
                </a:lnTo>
                <a:lnTo>
                  <a:pt x="27965" y="125920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90"/>
                </a:lnTo>
                <a:lnTo>
                  <a:pt x="170827" y="11899"/>
                </a:lnTo>
                <a:lnTo>
                  <a:pt x="219722" y="6261"/>
                </a:lnTo>
                <a:lnTo>
                  <a:pt x="1057732" y="6261"/>
                </a:lnTo>
                <a:lnTo>
                  <a:pt x="1106614" y="11899"/>
                </a:lnTo>
                <a:lnTo>
                  <a:pt x="1151521" y="27990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42" y="170840"/>
                </a:lnTo>
                <a:lnTo>
                  <a:pt x="1271193" y="219722"/>
                </a:lnTo>
                <a:lnTo>
                  <a:pt x="1271193" y="169773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7668" y="6261"/>
                </a:lnTo>
                <a:lnTo>
                  <a:pt x="1101953" y="4483"/>
                </a:lnTo>
                <a:lnTo>
                  <a:pt x="1057732" y="0"/>
                </a:lnTo>
                <a:lnTo>
                  <a:pt x="219722" y="0"/>
                </a:lnTo>
                <a:lnTo>
                  <a:pt x="175488" y="4483"/>
                </a:lnTo>
                <a:lnTo>
                  <a:pt x="134277" y="17297"/>
                </a:lnTo>
                <a:lnTo>
                  <a:pt x="96951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77"/>
                </a:lnTo>
                <a:lnTo>
                  <a:pt x="4470" y="175501"/>
                </a:lnTo>
                <a:lnTo>
                  <a:pt x="0" y="219722"/>
                </a:lnTo>
                <a:lnTo>
                  <a:pt x="4470" y="263944"/>
                </a:lnTo>
                <a:lnTo>
                  <a:pt x="17297" y="305168"/>
                </a:lnTo>
                <a:lnTo>
                  <a:pt x="37579" y="342480"/>
                </a:lnTo>
                <a:lnTo>
                  <a:pt x="64427" y="375018"/>
                </a:lnTo>
                <a:lnTo>
                  <a:pt x="96951" y="401866"/>
                </a:lnTo>
                <a:lnTo>
                  <a:pt x="134277" y="422148"/>
                </a:lnTo>
                <a:lnTo>
                  <a:pt x="175488" y="434962"/>
                </a:lnTo>
                <a:lnTo>
                  <a:pt x="219722" y="439432"/>
                </a:lnTo>
                <a:lnTo>
                  <a:pt x="1057732" y="439432"/>
                </a:lnTo>
                <a:lnTo>
                  <a:pt x="1101953" y="434962"/>
                </a:lnTo>
                <a:lnTo>
                  <a:pt x="1107630" y="433197"/>
                </a:lnTo>
                <a:lnTo>
                  <a:pt x="1143165" y="422148"/>
                </a:lnTo>
                <a:lnTo>
                  <a:pt x="1180490" y="401866"/>
                </a:lnTo>
                <a:lnTo>
                  <a:pt x="1213015" y="375005"/>
                </a:lnTo>
                <a:lnTo>
                  <a:pt x="1239875" y="342480"/>
                </a:lnTo>
                <a:lnTo>
                  <a:pt x="1260157" y="305155"/>
                </a:lnTo>
                <a:lnTo>
                  <a:pt x="1272971" y="263944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37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6534765" cy="256476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9435465" algn="l"/>
              </a:tabLst>
            </a:pPr>
            <a:r>
              <a:rPr dirty="0" sz="6400" spc="-275" b="1">
                <a:solidFill>
                  <a:srgbClr val="0546A2"/>
                </a:solidFill>
                <a:latin typeface="Verdana"/>
                <a:cs typeface="Verdana"/>
              </a:rPr>
              <a:t>Erfahrungsmaße: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6400" spc="-260" b="1">
                <a:solidFill>
                  <a:srgbClr val="F8CC09"/>
                </a:solidFill>
                <a:latin typeface="Verdana"/>
                <a:cs typeface="Verdana"/>
              </a:rPr>
              <a:t>Hintergrund</a:t>
            </a:r>
            <a:r>
              <a:rPr dirty="0" sz="6400" spc="-24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6400" spc="-355" b="1">
                <a:solidFill>
                  <a:srgbClr val="F8CC09"/>
                </a:solidFill>
                <a:latin typeface="Verdana"/>
                <a:cs typeface="Verdana"/>
              </a:rPr>
              <a:t>II</a:t>
            </a:r>
            <a:endParaRPr sz="6400">
              <a:latin typeface="Verdana"/>
              <a:cs typeface="Verdana"/>
            </a:endParaRPr>
          </a:p>
          <a:p>
            <a:pPr marL="923290" marR="5080">
              <a:lnSpc>
                <a:spcPct val="109400"/>
              </a:lnSpc>
              <a:spcBef>
                <a:spcPts val="5190"/>
              </a:spcBef>
            </a:pP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Erfahrungsmaße</a:t>
            </a:r>
            <a:r>
              <a:rPr dirty="0" sz="2700" spc="-3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sind</a:t>
            </a:r>
            <a:r>
              <a:rPr dirty="0" sz="2700" spc="-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wichtige</a:t>
            </a:r>
            <a:r>
              <a:rPr dirty="0" sz="2700" spc="-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700" spc="-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aussagekräftige</a:t>
            </a:r>
            <a:r>
              <a:rPr dirty="0" sz="2700" spc="-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Größen,</a:t>
            </a:r>
            <a:r>
              <a:rPr dirty="0" sz="2700" spc="-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um</a:t>
            </a:r>
            <a:r>
              <a:rPr dirty="0" sz="2700" spc="-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2700" spc="-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Erfolg</a:t>
            </a:r>
            <a:r>
              <a:rPr dirty="0" sz="2700" spc="-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spc="-10" b="1">
                <a:solidFill>
                  <a:srgbClr val="0546A2"/>
                </a:solidFill>
                <a:latin typeface="Verdana"/>
                <a:cs typeface="Verdana"/>
              </a:rPr>
              <a:t>einer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Studie,</a:t>
            </a:r>
            <a:r>
              <a:rPr dirty="0" sz="2700" spc="-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Therapie</a:t>
            </a:r>
            <a:r>
              <a:rPr dirty="0" sz="2700" spc="-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oder</a:t>
            </a:r>
            <a:r>
              <a:rPr dirty="0" sz="2700" spc="-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Behandlungsmethode</a:t>
            </a:r>
            <a:r>
              <a:rPr dirty="0" sz="2700" spc="-3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700" spc="-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spc="-10" b="1">
                <a:solidFill>
                  <a:srgbClr val="0546A2"/>
                </a:solidFill>
                <a:latin typeface="Verdana"/>
                <a:cs typeface="Verdana"/>
              </a:rPr>
              <a:t>messen.</a:t>
            </a:r>
            <a:endParaRPr sz="27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175819" y="4481225"/>
            <a:ext cx="11755755" cy="35540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79095" marR="427355" indent="-367030">
              <a:lnSpc>
                <a:spcPct val="120600"/>
              </a:lnSpc>
              <a:spcBef>
                <a:spcPts val="95"/>
              </a:spcBef>
              <a:buChar char="•"/>
              <a:tabLst>
                <a:tab pos="37909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ABER: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Ergebnisqualität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Therapien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wird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Deutschland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hauptsächlich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anhand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klinischen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Indikatoren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ermittelt</a:t>
            </a:r>
            <a:endParaRPr sz="2450">
              <a:latin typeface="Verdana"/>
              <a:cs typeface="Verdana"/>
            </a:endParaRPr>
          </a:p>
          <a:p>
            <a:pPr marL="379095" marR="5080" indent="-367030">
              <a:lnSpc>
                <a:spcPct val="120600"/>
              </a:lnSpc>
              <a:spcBef>
                <a:spcPts val="1480"/>
              </a:spcBef>
              <a:buChar char="•"/>
              <a:tabLst>
                <a:tab pos="37909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Einfluss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subjektive Lebensqualität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als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Ergebnisgröße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in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Deutschland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noch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wenig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verbreitet: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Erfahrungsmaße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ermöglichen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einen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neuen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Zugang</a:t>
            </a:r>
            <a:endParaRPr sz="2450">
              <a:latin typeface="Verdana"/>
              <a:cs typeface="Verdana"/>
            </a:endParaRPr>
          </a:p>
          <a:p>
            <a:pPr marL="379730" marR="913130" indent="-367030">
              <a:lnSpc>
                <a:spcPct val="120700"/>
              </a:lnSpc>
              <a:spcBef>
                <a:spcPts val="1480"/>
              </a:spcBef>
              <a:buChar char="•"/>
              <a:tabLst>
                <a:tab pos="37973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DENN: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Erfahrungsmaße können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ganzheitlichen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Bewertung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der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Versorgungsqualität</a:t>
            </a:r>
            <a:r>
              <a:rPr dirty="0" sz="2450" spc="-9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beitragen</a:t>
            </a:r>
            <a:r>
              <a:rPr dirty="0" sz="2450" spc="-9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(Steinbeck</a:t>
            </a:r>
            <a:r>
              <a:rPr dirty="0" sz="1900" spc="-8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et</a:t>
            </a:r>
            <a:r>
              <a:rPr dirty="0" sz="1900" spc="-8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al.,</a:t>
            </a:r>
            <a:r>
              <a:rPr dirty="0" sz="1900" spc="-7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2021)</a:t>
            </a:r>
            <a:endParaRPr sz="1900">
              <a:latin typeface="Verdana"/>
              <a:cs typeface="Verdana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606885" y="4837548"/>
            <a:ext cx="4019657" cy="2931371"/>
          </a:xfrm>
          <a:prstGeom prst="rect">
            <a:avLst/>
          </a:prstGeom>
        </p:spPr>
      </p:pic>
      <p:sp>
        <p:nvSpPr>
          <p:cNvPr id="15" name="object 15" descr=""/>
          <p:cNvSpPr txBox="1"/>
          <p:nvPr/>
        </p:nvSpPr>
        <p:spPr>
          <a:xfrm>
            <a:off x="14604655" y="7783293"/>
            <a:ext cx="357949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(Image</a:t>
            </a:r>
            <a:r>
              <a:rPr dirty="0" sz="1900" spc="-1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by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Freepik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on</a:t>
            </a:r>
            <a:r>
              <a:rPr dirty="0" sz="1900" spc="-1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Freepik)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8442883" y="2052287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04" y="219722"/>
                </a:moveTo>
                <a:lnTo>
                  <a:pt x="816952" y="89966"/>
                </a:lnTo>
                <a:lnTo>
                  <a:pt x="813828" y="95377"/>
                </a:lnTo>
                <a:lnTo>
                  <a:pt x="1023810" y="216598"/>
                </a:lnTo>
                <a:lnTo>
                  <a:pt x="235724" y="216598"/>
                </a:lnTo>
                <a:lnTo>
                  <a:pt x="235724" y="222846"/>
                </a:lnTo>
                <a:lnTo>
                  <a:pt x="1023810" y="222846"/>
                </a:lnTo>
                <a:lnTo>
                  <a:pt x="813828" y="344081"/>
                </a:lnTo>
                <a:lnTo>
                  <a:pt x="816952" y="349478"/>
                </a:lnTo>
                <a:lnTo>
                  <a:pt x="1041704" y="219722"/>
                </a:lnTo>
                <a:close/>
              </a:path>
              <a:path w="1277620" h="440055">
                <a:moveTo>
                  <a:pt x="1277442" y="219710"/>
                </a:moveTo>
                <a:lnTo>
                  <a:pt x="1272971" y="175488"/>
                </a:lnTo>
                <a:lnTo>
                  <a:pt x="1271193" y="169773"/>
                </a:lnTo>
                <a:lnTo>
                  <a:pt x="1271193" y="219722"/>
                </a:lnTo>
                <a:lnTo>
                  <a:pt x="1265542" y="268617"/>
                </a:lnTo>
                <a:lnTo>
                  <a:pt x="1249464" y="313524"/>
                </a:lnTo>
                <a:lnTo>
                  <a:pt x="1224241" y="353161"/>
                </a:lnTo>
                <a:lnTo>
                  <a:pt x="1191158" y="386232"/>
                </a:lnTo>
                <a:lnTo>
                  <a:pt x="1151521" y="411467"/>
                </a:lnTo>
                <a:lnTo>
                  <a:pt x="1106614" y="427545"/>
                </a:lnTo>
                <a:lnTo>
                  <a:pt x="1057732" y="433197"/>
                </a:lnTo>
                <a:lnTo>
                  <a:pt x="219722" y="433197"/>
                </a:lnTo>
                <a:lnTo>
                  <a:pt x="170827" y="427545"/>
                </a:lnTo>
                <a:lnTo>
                  <a:pt x="125920" y="411467"/>
                </a:lnTo>
                <a:lnTo>
                  <a:pt x="86283" y="386232"/>
                </a:lnTo>
                <a:lnTo>
                  <a:pt x="53200" y="353161"/>
                </a:lnTo>
                <a:lnTo>
                  <a:pt x="27965" y="313512"/>
                </a:lnTo>
                <a:lnTo>
                  <a:pt x="11887" y="268605"/>
                </a:lnTo>
                <a:lnTo>
                  <a:pt x="6235" y="219710"/>
                </a:lnTo>
                <a:lnTo>
                  <a:pt x="11887" y="170827"/>
                </a:lnTo>
                <a:lnTo>
                  <a:pt x="27965" y="125920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90"/>
                </a:lnTo>
                <a:lnTo>
                  <a:pt x="170827" y="11899"/>
                </a:lnTo>
                <a:lnTo>
                  <a:pt x="219722" y="6261"/>
                </a:lnTo>
                <a:lnTo>
                  <a:pt x="1057732" y="6261"/>
                </a:lnTo>
                <a:lnTo>
                  <a:pt x="1106614" y="11899"/>
                </a:lnTo>
                <a:lnTo>
                  <a:pt x="1151521" y="27990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42" y="170840"/>
                </a:lnTo>
                <a:lnTo>
                  <a:pt x="1271193" y="219722"/>
                </a:lnTo>
                <a:lnTo>
                  <a:pt x="1271193" y="169773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7668" y="6261"/>
                </a:lnTo>
                <a:lnTo>
                  <a:pt x="1101953" y="4483"/>
                </a:lnTo>
                <a:lnTo>
                  <a:pt x="1057732" y="0"/>
                </a:lnTo>
                <a:lnTo>
                  <a:pt x="219722" y="0"/>
                </a:lnTo>
                <a:lnTo>
                  <a:pt x="175488" y="4483"/>
                </a:lnTo>
                <a:lnTo>
                  <a:pt x="134277" y="17297"/>
                </a:lnTo>
                <a:lnTo>
                  <a:pt x="96951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77"/>
                </a:lnTo>
                <a:lnTo>
                  <a:pt x="4470" y="175501"/>
                </a:lnTo>
                <a:lnTo>
                  <a:pt x="0" y="219722"/>
                </a:lnTo>
                <a:lnTo>
                  <a:pt x="4470" y="263944"/>
                </a:lnTo>
                <a:lnTo>
                  <a:pt x="17297" y="305168"/>
                </a:lnTo>
                <a:lnTo>
                  <a:pt x="37579" y="342480"/>
                </a:lnTo>
                <a:lnTo>
                  <a:pt x="64427" y="375018"/>
                </a:lnTo>
                <a:lnTo>
                  <a:pt x="96951" y="401866"/>
                </a:lnTo>
                <a:lnTo>
                  <a:pt x="134277" y="422148"/>
                </a:lnTo>
                <a:lnTo>
                  <a:pt x="175488" y="434962"/>
                </a:lnTo>
                <a:lnTo>
                  <a:pt x="219722" y="439432"/>
                </a:lnTo>
                <a:lnTo>
                  <a:pt x="1057732" y="439432"/>
                </a:lnTo>
                <a:lnTo>
                  <a:pt x="1101953" y="434962"/>
                </a:lnTo>
                <a:lnTo>
                  <a:pt x="1107630" y="433197"/>
                </a:lnTo>
                <a:lnTo>
                  <a:pt x="1143165" y="422148"/>
                </a:lnTo>
                <a:lnTo>
                  <a:pt x="1180490" y="401866"/>
                </a:lnTo>
                <a:lnTo>
                  <a:pt x="1213015" y="375005"/>
                </a:lnTo>
                <a:lnTo>
                  <a:pt x="1239875" y="342480"/>
                </a:lnTo>
                <a:lnTo>
                  <a:pt x="1260157" y="305155"/>
                </a:lnTo>
                <a:lnTo>
                  <a:pt x="1272971" y="263944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38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6510635" cy="607377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9435465" algn="l"/>
              </a:tabLst>
            </a:pPr>
            <a:r>
              <a:rPr dirty="0" sz="6400" spc="-275" b="1">
                <a:solidFill>
                  <a:srgbClr val="0546A2"/>
                </a:solidFill>
                <a:latin typeface="Verdana"/>
                <a:cs typeface="Verdana"/>
              </a:rPr>
              <a:t>Erfahrungsmaße: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6400" spc="-490" b="1">
                <a:solidFill>
                  <a:srgbClr val="F8CC09"/>
                </a:solidFill>
                <a:latin typeface="Verdana"/>
                <a:cs typeface="Verdana"/>
              </a:rPr>
              <a:t>W</a:t>
            </a:r>
            <a:r>
              <a:rPr dirty="0" sz="6400" spc="-225" b="1">
                <a:solidFill>
                  <a:srgbClr val="F8CC09"/>
                </a:solidFill>
                <a:latin typeface="Verdana"/>
                <a:cs typeface="Verdana"/>
              </a:rPr>
              <a:t>a</a:t>
            </a:r>
            <a:r>
              <a:rPr dirty="0" sz="6400" spc="15" b="1">
                <a:solidFill>
                  <a:srgbClr val="F8CC09"/>
                </a:solidFill>
                <a:latin typeface="Verdana"/>
                <a:cs typeface="Verdana"/>
              </a:rPr>
              <a:t>s</a:t>
            </a:r>
            <a:r>
              <a:rPr dirty="0" sz="6400" spc="-325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6400" spc="-90" b="1">
                <a:solidFill>
                  <a:srgbClr val="F8CC09"/>
                </a:solidFill>
                <a:latin typeface="Verdana"/>
                <a:cs typeface="Verdana"/>
              </a:rPr>
              <a:t>ist</a:t>
            </a:r>
            <a:r>
              <a:rPr dirty="0" sz="6400" spc="-42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6400" spc="-20" b="1">
                <a:solidFill>
                  <a:srgbClr val="F8CC09"/>
                </a:solidFill>
                <a:latin typeface="Verdana"/>
                <a:cs typeface="Verdana"/>
              </a:rPr>
              <a:t>das?</a:t>
            </a:r>
            <a:endParaRPr sz="6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5900">
              <a:latin typeface="Verdana"/>
              <a:cs typeface="Verdana"/>
            </a:endParaRPr>
          </a:p>
          <a:p>
            <a:pPr marL="1876425" marR="1697355" indent="-367030">
              <a:lnSpc>
                <a:spcPct val="120600"/>
              </a:lnSpc>
              <a:spcBef>
                <a:spcPts val="5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Paradigmenwechsel: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Hin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einem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verbesserten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Verständnis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Krankheiten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und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Interventionen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aus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Sicht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Betroffenen</a:t>
            </a:r>
            <a:endParaRPr sz="2450">
              <a:latin typeface="Verdana"/>
              <a:cs typeface="Verdana"/>
            </a:endParaRPr>
          </a:p>
          <a:p>
            <a:pPr marL="1876425" marR="5080" indent="-367030">
              <a:lnSpc>
                <a:spcPct val="120600"/>
              </a:lnSpc>
              <a:spcBef>
                <a:spcPts val="1480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Erfahrungsmaße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dienen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dazu,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Informationen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direkt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Patient*innen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über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ihre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Gesundheit,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Lebensqualität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Leistungsfähigkeit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sammeln</a:t>
            </a:r>
            <a:endParaRPr sz="2450">
              <a:latin typeface="Verdana"/>
              <a:cs typeface="Verdana"/>
            </a:endParaRPr>
          </a:p>
          <a:p>
            <a:pPr marL="1876425">
              <a:lnSpc>
                <a:spcPct val="100000"/>
              </a:lnSpc>
              <a:spcBef>
                <a:spcPts val="1160"/>
              </a:spcBef>
            </a:pP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Beispiel:</a:t>
            </a:r>
            <a:endParaRPr sz="3300">
              <a:latin typeface="Verdana"/>
              <a:cs typeface="Verdana"/>
            </a:endParaRPr>
          </a:p>
          <a:p>
            <a:pPr marL="1875789">
              <a:lnSpc>
                <a:spcPct val="100000"/>
              </a:lnSpc>
              <a:spcBef>
                <a:spcPts val="192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subjektiven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Einschätzungen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Berichte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Patient*innen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über</a:t>
            </a:r>
            <a:endParaRPr sz="2450">
              <a:latin typeface="Verdana"/>
              <a:cs typeface="Verdana"/>
            </a:endParaRPr>
          </a:p>
          <a:p>
            <a:pPr lvl="1" marL="2327275" indent="-451484">
              <a:lnSpc>
                <a:spcPct val="100000"/>
              </a:lnSpc>
              <a:spcBef>
                <a:spcPts val="605"/>
              </a:spcBef>
              <a:buAutoNum type="arabicParenR"/>
              <a:tabLst>
                <a:tab pos="232727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Ihre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Symptome,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ihre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körperliche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psychische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Verfassung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endParaRPr sz="2450">
              <a:latin typeface="Verdana"/>
              <a:cs typeface="Verdana"/>
            </a:endParaRPr>
          </a:p>
          <a:p>
            <a:pPr lvl="1" marL="2327275" indent="-451484">
              <a:lnSpc>
                <a:spcPct val="100000"/>
              </a:lnSpc>
              <a:spcBef>
                <a:spcPts val="605"/>
              </a:spcBef>
              <a:buAutoNum type="arabicParenR"/>
              <a:tabLst>
                <a:tab pos="232727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Einfluss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Krankheiten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oder Behandlungen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tägliches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Leben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8442883" y="2052287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04" y="219722"/>
                </a:moveTo>
                <a:lnTo>
                  <a:pt x="816952" y="89966"/>
                </a:lnTo>
                <a:lnTo>
                  <a:pt x="813828" y="95377"/>
                </a:lnTo>
                <a:lnTo>
                  <a:pt x="1023810" y="216598"/>
                </a:lnTo>
                <a:lnTo>
                  <a:pt x="235724" y="216598"/>
                </a:lnTo>
                <a:lnTo>
                  <a:pt x="235724" y="222846"/>
                </a:lnTo>
                <a:lnTo>
                  <a:pt x="1023810" y="222846"/>
                </a:lnTo>
                <a:lnTo>
                  <a:pt x="813828" y="344081"/>
                </a:lnTo>
                <a:lnTo>
                  <a:pt x="816952" y="349478"/>
                </a:lnTo>
                <a:lnTo>
                  <a:pt x="1041704" y="219722"/>
                </a:lnTo>
                <a:close/>
              </a:path>
              <a:path w="1277620" h="440055">
                <a:moveTo>
                  <a:pt x="1277442" y="219710"/>
                </a:moveTo>
                <a:lnTo>
                  <a:pt x="1272971" y="175488"/>
                </a:lnTo>
                <a:lnTo>
                  <a:pt x="1271193" y="169773"/>
                </a:lnTo>
                <a:lnTo>
                  <a:pt x="1271193" y="219722"/>
                </a:lnTo>
                <a:lnTo>
                  <a:pt x="1265542" y="268617"/>
                </a:lnTo>
                <a:lnTo>
                  <a:pt x="1249464" y="313524"/>
                </a:lnTo>
                <a:lnTo>
                  <a:pt x="1224241" y="353161"/>
                </a:lnTo>
                <a:lnTo>
                  <a:pt x="1191158" y="386232"/>
                </a:lnTo>
                <a:lnTo>
                  <a:pt x="1151521" y="411467"/>
                </a:lnTo>
                <a:lnTo>
                  <a:pt x="1106614" y="427545"/>
                </a:lnTo>
                <a:lnTo>
                  <a:pt x="1057732" y="433197"/>
                </a:lnTo>
                <a:lnTo>
                  <a:pt x="219722" y="433197"/>
                </a:lnTo>
                <a:lnTo>
                  <a:pt x="170827" y="427545"/>
                </a:lnTo>
                <a:lnTo>
                  <a:pt x="125920" y="411467"/>
                </a:lnTo>
                <a:lnTo>
                  <a:pt x="86283" y="386232"/>
                </a:lnTo>
                <a:lnTo>
                  <a:pt x="53200" y="353161"/>
                </a:lnTo>
                <a:lnTo>
                  <a:pt x="27965" y="313512"/>
                </a:lnTo>
                <a:lnTo>
                  <a:pt x="11887" y="268605"/>
                </a:lnTo>
                <a:lnTo>
                  <a:pt x="6235" y="219710"/>
                </a:lnTo>
                <a:lnTo>
                  <a:pt x="11887" y="170827"/>
                </a:lnTo>
                <a:lnTo>
                  <a:pt x="27965" y="125920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90"/>
                </a:lnTo>
                <a:lnTo>
                  <a:pt x="170827" y="11899"/>
                </a:lnTo>
                <a:lnTo>
                  <a:pt x="219722" y="6261"/>
                </a:lnTo>
                <a:lnTo>
                  <a:pt x="1057732" y="6261"/>
                </a:lnTo>
                <a:lnTo>
                  <a:pt x="1106614" y="11899"/>
                </a:lnTo>
                <a:lnTo>
                  <a:pt x="1151521" y="27990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42" y="170840"/>
                </a:lnTo>
                <a:lnTo>
                  <a:pt x="1271193" y="219722"/>
                </a:lnTo>
                <a:lnTo>
                  <a:pt x="1271193" y="169773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7668" y="6261"/>
                </a:lnTo>
                <a:lnTo>
                  <a:pt x="1101953" y="4483"/>
                </a:lnTo>
                <a:lnTo>
                  <a:pt x="1057732" y="0"/>
                </a:lnTo>
                <a:lnTo>
                  <a:pt x="219722" y="0"/>
                </a:lnTo>
                <a:lnTo>
                  <a:pt x="175488" y="4483"/>
                </a:lnTo>
                <a:lnTo>
                  <a:pt x="134277" y="17297"/>
                </a:lnTo>
                <a:lnTo>
                  <a:pt x="96951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77"/>
                </a:lnTo>
                <a:lnTo>
                  <a:pt x="4470" y="175501"/>
                </a:lnTo>
                <a:lnTo>
                  <a:pt x="0" y="219722"/>
                </a:lnTo>
                <a:lnTo>
                  <a:pt x="4470" y="263944"/>
                </a:lnTo>
                <a:lnTo>
                  <a:pt x="17297" y="305168"/>
                </a:lnTo>
                <a:lnTo>
                  <a:pt x="37579" y="342480"/>
                </a:lnTo>
                <a:lnTo>
                  <a:pt x="64427" y="375018"/>
                </a:lnTo>
                <a:lnTo>
                  <a:pt x="96951" y="401866"/>
                </a:lnTo>
                <a:lnTo>
                  <a:pt x="134277" y="422148"/>
                </a:lnTo>
                <a:lnTo>
                  <a:pt x="175488" y="434962"/>
                </a:lnTo>
                <a:lnTo>
                  <a:pt x="219722" y="439432"/>
                </a:lnTo>
                <a:lnTo>
                  <a:pt x="1057732" y="439432"/>
                </a:lnTo>
                <a:lnTo>
                  <a:pt x="1101953" y="434962"/>
                </a:lnTo>
                <a:lnTo>
                  <a:pt x="1107630" y="433197"/>
                </a:lnTo>
                <a:lnTo>
                  <a:pt x="1143165" y="422148"/>
                </a:lnTo>
                <a:lnTo>
                  <a:pt x="1180490" y="401866"/>
                </a:lnTo>
                <a:lnTo>
                  <a:pt x="1213015" y="375005"/>
                </a:lnTo>
                <a:lnTo>
                  <a:pt x="1239875" y="342480"/>
                </a:lnTo>
                <a:lnTo>
                  <a:pt x="1260157" y="305155"/>
                </a:lnTo>
                <a:lnTo>
                  <a:pt x="1272971" y="263944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39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5773400" cy="463867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9435465" algn="l"/>
              </a:tabLst>
            </a:pPr>
            <a:r>
              <a:rPr dirty="0" sz="6400" spc="-275" b="1">
                <a:solidFill>
                  <a:srgbClr val="0546A2"/>
                </a:solidFill>
                <a:latin typeface="Verdana"/>
                <a:cs typeface="Verdana"/>
              </a:rPr>
              <a:t>Erfahrungsmaße: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6400" spc="-490" b="1">
                <a:solidFill>
                  <a:srgbClr val="F8CC09"/>
                </a:solidFill>
                <a:latin typeface="Verdana"/>
                <a:cs typeface="Verdana"/>
              </a:rPr>
              <a:t>W</a:t>
            </a:r>
            <a:r>
              <a:rPr dirty="0" sz="6400" spc="-225" b="1">
                <a:solidFill>
                  <a:srgbClr val="F8CC09"/>
                </a:solidFill>
                <a:latin typeface="Verdana"/>
                <a:cs typeface="Verdana"/>
              </a:rPr>
              <a:t>a</a:t>
            </a:r>
            <a:r>
              <a:rPr dirty="0" sz="6400" spc="15" b="1">
                <a:solidFill>
                  <a:srgbClr val="F8CC09"/>
                </a:solidFill>
                <a:latin typeface="Verdana"/>
                <a:cs typeface="Verdana"/>
              </a:rPr>
              <a:t>s</a:t>
            </a:r>
            <a:r>
              <a:rPr dirty="0" sz="6400" spc="-325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6400" spc="-90" b="1">
                <a:solidFill>
                  <a:srgbClr val="F8CC09"/>
                </a:solidFill>
                <a:latin typeface="Verdana"/>
                <a:cs typeface="Verdana"/>
              </a:rPr>
              <a:t>ist</a:t>
            </a:r>
            <a:r>
              <a:rPr dirty="0" sz="6400" spc="-42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6400" spc="-20" b="1">
                <a:solidFill>
                  <a:srgbClr val="F8CC09"/>
                </a:solidFill>
                <a:latin typeface="Verdana"/>
                <a:cs typeface="Verdana"/>
              </a:rPr>
              <a:t>das?</a:t>
            </a:r>
            <a:endParaRPr sz="6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8700">
              <a:latin typeface="Verdana"/>
              <a:cs typeface="Verdana"/>
            </a:endParaRPr>
          </a:p>
          <a:p>
            <a:pPr marL="1875789" indent="-365760">
              <a:lnSpc>
                <a:spcPct val="100000"/>
              </a:lnSpc>
              <a:buFont typeface="Verdana"/>
              <a:buChar char="•"/>
              <a:tabLst>
                <a:tab pos="1875789" algn="l"/>
              </a:tabLst>
            </a:pP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Beispiel:</a:t>
            </a:r>
            <a:r>
              <a:rPr dirty="0" sz="2450" spc="-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Umfrage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„Lebensqualität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Augenerkrankungen”</a:t>
            </a:r>
            <a:endParaRPr sz="2450">
              <a:latin typeface="Verdana"/>
              <a:cs typeface="Verdana"/>
            </a:endParaRPr>
          </a:p>
          <a:p>
            <a:pPr lvl="1" marL="2127885" indent="-252095">
              <a:lnSpc>
                <a:spcPct val="100000"/>
              </a:lnSpc>
              <a:spcBef>
                <a:spcPts val="2090"/>
              </a:spcBef>
              <a:buChar char="-"/>
              <a:tabLst>
                <a:tab pos="212788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Bewältigung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des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Sehverlustes: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stark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beeinflusst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Sehverlust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Alltag?</a:t>
            </a:r>
            <a:endParaRPr sz="2450">
              <a:latin typeface="Verdana"/>
              <a:cs typeface="Verdana"/>
            </a:endParaRPr>
          </a:p>
          <a:p>
            <a:pPr lvl="1" marL="2127885" indent="-252095">
              <a:lnSpc>
                <a:spcPct val="100000"/>
              </a:lnSpc>
              <a:spcBef>
                <a:spcPts val="2085"/>
              </a:spcBef>
              <a:buChar char="-"/>
              <a:tabLst>
                <a:tab pos="212788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Emotionale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Belastung: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Was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sind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emotionalen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Herausforderungen?</a:t>
            </a:r>
            <a:endParaRPr sz="2450">
              <a:latin typeface="Verdana"/>
              <a:cs typeface="Verdana"/>
            </a:endParaRPr>
          </a:p>
          <a:p>
            <a:pPr lvl="1" marL="2127885" indent="-252095">
              <a:lnSpc>
                <a:spcPct val="100000"/>
              </a:lnSpc>
              <a:spcBef>
                <a:spcPts val="2090"/>
              </a:spcBef>
              <a:buChar char="-"/>
              <a:tabLst>
                <a:tab pos="212788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Mobilität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soziale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Teilhabe: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Inwieweit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können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sozialen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Aktivitäten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teilnehmen?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8442883" y="2052287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04" y="219722"/>
                </a:moveTo>
                <a:lnTo>
                  <a:pt x="816952" y="89966"/>
                </a:lnTo>
                <a:lnTo>
                  <a:pt x="813828" y="95377"/>
                </a:lnTo>
                <a:lnTo>
                  <a:pt x="1023810" y="216598"/>
                </a:lnTo>
                <a:lnTo>
                  <a:pt x="235724" y="216598"/>
                </a:lnTo>
                <a:lnTo>
                  <a:pt x="235724" y="222846"/>
                </a:lnTo>
                <a:lnTo>
                  <a:pt x="1023810" y="222846"/>
                </a:lnTo>
                <a:lnTo>
                  <a:pt x="813828" y="344081"/>
                </a:lnTo>
                <a:lnTo>
                  <a:pt x="816952" y="349478"/>
                </a:lnTo>
                <a:lnTo>
                  <a:pt x="1041704" y="219722"/>
                </a:lnTo>
                <a:close/>
              </a:path>
              <a:path w="1277620" h="440055">
                <a:moveTo>
                  <a:pt x="1277442" y="219710"/>
                </a:moveTo>
                <a:lnTo>
                  <a:pt x="1272971" y="175488"/>
                </a:lnTo>
                <a:lnTo>
                  <a:pt x="1271193" y="169773"/>
                </a:lnTo>
                <a:lnTo>
                  <a:pt x="1271193" y="219722"/>
                </a:lnTo>
                <a:lnTo>
                  <a:pt x="1265542" y="268617"/>
                </a:lnTo>
                <a:lnTo>
                  <a:pt x="1249464" y="313524"/>
                </a:lnTo>
                <a:lnTo>
                  <a:pt x="1224241" y="353161"/>
                </a:lnTo>
                <a:lnTo>
                  <a:pt x="1191158" y="386232"/>
                </a:lnTo>
                <a:lnTo>
                  <a:pt x="1151521" y="411467"/>
                </a:lnTo>
                <a:lnTo>
                  <a:pt x="1106614" y="427545"/>
                </a:lnTo>
                <a:lnTo>
                  <a:pt x="1057732" y="433197"/>
                </a:lnTo>
                <a:lnTo>
                  <a:pt x="219722" y="433197"/>
                </a:lnTo>
                <a:lnTo>
                  <a:pt x="170827" y="427545"/>
                </a:lnTo>
                <a:lnTo>
                  <a:pt x="125920" y="411467"/>
                </a:lnTo>
                <a:lnTo>
                  <a:pt x="86283" y="386232"/>
                </a:lnTo>
                <a:lnTo>
                  <a:pt x="53200" y="353161"/>
                </a:lnTo>
                <a:lnTo>
                  <a:pt x="27965" y="313512"/>
                </a:lnTo>
                <a:lnTo>
                  <a:pt x="11887" y="268605"/>
                </a:lnTo>
                <a:lnTo>
                  <a:pt x="6235" y="219710"/>
                </a:lnTo>
                <a:lnTo>
                  <a:pt x="11887" y="170827"/>
                </a:lnTo>
                <a:lnTo>
                  <a:pt x="27965" y="125920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90"/>
                </a:lnTo>
                <a:lnTo>
                  <a:pt x="170827" y="11899"/>
                </a:lnTo>
                <a:lnTo>
                  <a:pt x="219722" y="6261"/>
                </a:lnTo>
                <a:lnTo>
                  <a:pt x="1057732" y="6261"/>
                </a:lnTo>
                <a:lnTo>
                  <a:pt x="1106614" y="11899"/>
                </a:lnTo>
                <a:lnTo>
                  <a:pt x="1151521" y="27990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42" y="170840"/>
                </a:lnTo>
                <a:lnTo>
                  <a:pt x="1271193" y="219722"/>
                </a:lnTo>
                <a:lnTo>
                  <a:pt x="1271193" y="169773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7668" y="6261"/>
                </a:lnTo>
                <a:lnTo>
                  <a:pt x="1101953" y="4483"/>
                </a:lnTo>
                <a:lnTo>
                  <a:pt x="1057732" y="0"/>
                </a:lnTo>
                <a:lnTo>
                  <a:pt x="219722" y="0"/>
                </a:lnTo>
                <a:lnTo>
                  <a:pt x="175488" y="4483"/>
                </a:lnTo>
                <a:lnTo>
                  <a:pt x="134277" y="17297"/>
                </a:lnTo>
                <a:lnTo>
                  <a:pt x="96951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77"/>
                </a:lnTo>
                <a:lnTo>
                  <a:pt x="4470" y="175501"/>
                </a:lnTo>
                <a:lnTo>
                  <a:pt x="0" y="219722"/>
                </a:lnTo>
                <a:lnTo>
                  <a:pt x="4470" y="263944"/>
                </a:lnTo>
                <a:lnTo>
                  <a:pt x="17297" y="305168"/>
                </a:lnTo>
                <a:lnTo>
                  <a:pt x="37579" y="342480"/>
                </a:lnTo>
                <a:lnTo>
                  <a:pt x="64427" y="375018"/>
                </a:lnTo>
                <a:lnTo>
                  <a:pt x="96951" y="401866"/>
                </a:lnTo>
                <a:lnTo>
                  <a:pt x="134277" y="422148"/>
                </a:lnTo>
                <a:lnTo>
                  <a:pt x="175488" y="434962"/>
                </a:lnTo>
                <a:lnTo>
                  <a:pt x="219722" y="439432"/>
                </a:lnTo>
                <a:lnTo>
                  <a:pt x="1057732" y="439432"/>
                </a:lnTo>
                <a:lnTo>
                  <a:pt x="1101953" y="434962"/>
                </a:lnTo>
                <a:lnTo>
                  <a:pt x="1107630" y="433197"/>
                </a:lnTo>
                <a:lnTo>
                  <a:pt x="1143165" y="422148"/>
                </a:lnTo>
                <a:lnTo>
                  <a:pt x="1180490" y="401866"/>
                </a:lnTo>
                <a:lnTo>
                  <a:pt x="1213015" y="375005"/>
                </a:lnTo>
                <a:lnTo>
                  <a:pt x="1239875" y="342480"/>
                </a:lnTo>
                <a:lnTo>
                  <a:pt x="1260157" y="305155"/>
                </a:lnTo>
                <a:lnTo>
                  <a:pt x="1272971" y="263944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17208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5">
                <a:solidFill>
                  <a:srgbClr val="0546A2"/>
                </a:solidFill>
                <a:latin typeface="Verdana"/>
                <a:cs typeface="Verdana"/>
              </a:rPr>
              <a:t>4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0878820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60" b="1">
                <a:solidFill>
                  <a:srgbClr val="0546A2"/>
                </a:solidFill>
                <a:latin typeface="Verdana"/>
                <a:cs typeface="Verdana"/>
              </a:rPr>
              <a:t>Begrüßung</a:t>
            </a: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6400" spc="-2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585" b="1">
                <a:solidFill>
                  <a:srgbClr val="0546A2"/>
                </a:solidFill>
                <a:latin typeface="Verdana"/>
                <a:cs typeface="Verdana"/>
              </a:rPr>
              <a:t>V</a:t>
            </a:r>
            <a:r>
              <a:rPr dirty="0" sz="6400" spc="-285" b="1">
                <a:solidFill>
                  <a:srgbClr val="0546A2"/>
                </a:solidFill>
                <a:latin typeface="Verdana"/>
                <a:cs typeface="Verdana"/>
              </a:rPr>
              <a:t>o</a:t>
            </a:r>
            <a:r>
              <a:rPr dirty="0" sz="6400" spc="-180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s</a:t>
            </a:r>
            <a:r>
              <a:rPr dirty="0" sz="6400" spc="-229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e</a:t>
            </a:r>
            <a:r>
              <a:rPr dirty="0" sz="6400" spc="-5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10" b="1">
                <a:solidFill>
                  <a:srgbClr val="0546A2"/>
                </a:solidFill>
                <a:latin typeface="Verdana"/>
                <a:cs typeface="Verdana"/>
              </a:rPr>
              <a:t>lung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133948" y="8603591"/>
            <a:ext cx="1066800" cy="3524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[Name]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7845931" y="8603591"/>
            <a:ext cx="1066800" cy="3524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[Name]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133948" y="9372678"/>
            <a:ext cx="1665605" cy="3524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150" spc="-10" b="1">
                <a:solidFill>
                  <a:srgbClr val="0546A2"/>
                </a:solidFill>
                <a:latin typeface="Verdana"/>
                <a:cs typeface="Verdana"/>
              </a:rPr>
              <a:t>[Funktion]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7845931" y="9372678"/>
            <a:ext cx="1665605" cy="3524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150" spc="-10" b="1">
                <a:solidFill>
                  <a:srgbClr val="0546A2"/>
                </a:solidFill>
                <a:latin typeface="Verdana"/>
                <a:cs typeface="Verdana"/>
              </a:rPr>
              <a:t>[Funktion]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128776" y="3630528"/>
            <a:ext cx="2509520" cy="3524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Logo</a:t>
            </a:r>
            <a:r>
              <a:rPr dirty="0" sz="21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Organisation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840758" y="3630528"/>
            <a:ext cx="2509520" cy="3524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Logo</a:t>
            </a:r>
            <a:r>
              <a:rPr dirty="0" sz="21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Organisation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2562982" y="8609677"/>
            <a:ext cx="1066800" cy="3524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[Name]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2562982" y="9378763"/>
            <a:ext cx="1665605" cy="3524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150" spc="-10" b="1">
                <a:solidFill>
                  <a:srgbClr val="0546A2"/>
                </a:solidFill>
                <a:latin typeface="Verdana"/>
                <a:cs typeface="Verdana"/>
              </a:rPr>
              <a:t>[Funktion]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2557809" y="3740066"/>
            <a:ext cx="2246630" cy="3524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150">
                <a:solidFill>
                  <a:srgbClr val="0546A2"/>
                </a:solidFill>
                <a:latin typeface="Arial"/>
                <a:cs typeface="Arial"/>
              </a:rPr>
              <a:t>Logo</a:t>
            </a:r>
            <a:r>
              <a:rPr dirty="0" sz="2150" spc="-100">
                <a:solidFill>
                  <a:srgbClr val="0546A2"/>
                </a:solidFill>
                <a:latin typeface="Arial"/>
                <a:cs typeface="Arial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Arial"/>
                <a:cs typeface="Arial"/>
              </a:rPr>
              <a:t>Organisation</a:t>
            </a:r>
            <a:endParaRPr sz="215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3146647" y="4774723"/>
            <a:ext cx="3623310" cy="3560445"/>
          </a:xfrm>
          <a:prstGeom prst="rect">
            <a:avLst/>
          </a:prstGeom>
          <a:ln w="10470">
            <a:solidFill>
              <a:srgbClr val="0546A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750">
              <a:latin typeface="Times New Roman"/>
              <a:cs typeface="Times New Roman"/>
            </a:endParaRPr>
          </a:p>
          <a:p>
            <a:pPr marL="1115695">
              <a:lnSpc>
                <a:spcPct val="100000"/>
              </a:lnSpc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Ggf.</a:t>
            </a:r>
            <a:r>
              <a:rPr dirty="0" sz="2150" spc="-1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Bild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7863781" y="4769488"/>
            <a:ext cx="3623310" cy="3560445"/>
          </a:xfrm>
          <a:prstGeom prst="rect">
            <a:avLst/>
          </a:prstGeom>
          <a:ln w="10470">
            <a:solidFill>
              <a:srgbClr val="0546A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850">
              <a:latin typeface="Times New Roman"/>
              <a:cs typeface="Times New Roman"/>
            </a:endParaRPr>
          </a:p>
          <a:p>
            <a:pPr marL="1200785">
              <a:lnSpc>
                <a:spcPct val="100000"/>
              </a:lnSpc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Ggf.</a:t>
            </a:r>
            <a:r>
              <a:rPr dirty="0" sz="2150" spc="-1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Bild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2580915" y="4775572"/>
            <a:ext cx="3623310" cy="3560445"/>
          </a:xfrm>
          <a:prstGeom prst="rect">
            <a:avLst/>
          </a:prstGeom>
          <a:ln w="10470">
            <a:solidFill>
              <a:srgbClr val="0546A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800">
              <a:latin typeface="Times New Roman"/>
              <a:cs typeface="Times New Roman"/>
            </a:endParaRPr>
          </a:p>
          <a:p>
            <a:pPr marL="1200785">
              <a:lnSpc>
                <a:spcPct val="100000"/>
              </a:lnSpc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Ggf.</a:t>
            </a:r>
            <a:r>
              <a:rPr dirty="0" sz="2150" spc="-1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Bild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25" name="object 2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40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704914"/>
            <a:ext cx="17603470" cy="65227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7551420" algn="l"/>
              </a:tabLst>
            </a:pPr>
            <a:r>
              <a:rPr dirty="0" sz="4750" spc="-10" b="1">
                <a:solidFill>
                  <a:srgbClr val="0546A2"/>
                </a:solidFill>
                <a:latin typeface="Verdana"/>
                <a:cs typeface="Verdana"/>
              </a:rPr>
              <a:t>Erfahrungsmaße:</a:t>
            </a:r>
            <a:r>
              <a:rPr dirty="0" sz="475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4750" spc="-190" b="1">
                <a:solidFill>
                  <a:srgbClr val="F8CC09"/>
                </a:solidFill>
                <a:latin typeface="Verdana"/>
                <a:cs typeface="Verdana"/>
              </a:rPr>
              <a:t>Warum</a:t>
            </a:r>
            <a:r>
              <a:rPr dirty="0" sz="4750" spc="-22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45" b="1">
                <a:solidFill>
                  <a:srgbClr val="F8CC09"/>
                </a:solidFill>
                <a:latin typeface="Verdana"/>
                <a:cs typeface="Verdana"/>
              </a:rPr>
              <a:t>ist</a:t>
            </a:r>
            <a:r>
              <a:rPr dirty="0" sz="4750" spc="-36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70" b="1">
                <a:solidFill>
                  <a:srgbClr val="F8CC09"/>
                </a:solidFill>
                <a:latin typeface="Verdana"/>
                <a:cs typeface="Verdana"/>
              </a:rPr>
              <a:t>das</a:t>
            </a:r>
            <a:r>
              <a:rPr dirty="0" sz="4750" spc="-325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10" b="1">
                <a:solidFill>
                  <a:srgbClr val="F8CC09"/>
                </a:solidFill>
                <a:latin typeface="Verdana"/>
                <a:cs typeface="Verdana"/>
              </a:rPr>
              <a:t>wichtig?</a:t>
            </a:r>
            <a:endParaRPr sz="47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5600">
              <a:latin typeface="Verdana"/>
              <a:cs typeface="Verdana"/>
            </a:endParaRPr>
          </a:p>
          <a:p>
            <a:pPr marL="1876425" marR="628015" indent="-367030">
              <a:lnSpc>
                <a:spcPct val="120600"/>
              </a:lnSpc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Ergebnisgrößen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sind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quantitativen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Studien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bereits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oft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durch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Verwendung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standardisierter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Fragebögen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vorgegeben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definiert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(Döring</a:t>
            </a:r>
            <a:r>
              <a:rPr dirty="0" sz="1900" spc="-4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Bortz,</a:t>
            </a: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2016;</a:t>
            </a:r>
            <a:r>
              <a:rPr dirty="0" sz="1900" spc="-4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Steinbeck</a:t>
            </a:r>
            <a:r>
              <a:rPr dirty="0" sz="1900" spc="-4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et</a:t>
            </a:r>
            <a:r>
              <a:rPr dirty="0" sz="1900" spc="-4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al.,</a:t>
            </a: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2021)</a:t>
            </a:r>
            <a:endParaRPr sz="1900">
              <a:latin typeface="Verdana"/>
              <a:cs typeface="Verdana"/>
            </a:endParaRPr>
          </a:p>
          <a:p>
            <a:pPr marL="1876425" marR="5080" indent="-367030">
              <a:lnSpc>
                <a:spcPct val="120600"/>
              </a:lnSpc>
              <a:spcBef>
                <a:spcPts val="1485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partizipativen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Gesundheitsforschung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sollen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Forschungsergebnisse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direkten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Einfluss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Lebenswelt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Ko-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Forschenden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nehmen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können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(Behrisch</a:t>
            </a:r>
            <a:r>
              <a:rPr dirty="0" sz="1900" spc="-3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900" spc="-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Wright,</a:t>
            </a:r>
            <a:r>
              <a:rPr dirty="0" sz="1900" spc="-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2018;</a:t>
            </a:r>
            <a:r>
              <a:rPr dirty="0" sz="1900" spc="-3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Wright,</a:t>
            </a:r>
            <a:r>
              <a:rPr dirty="0" sz="1900" spc="-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2021)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800">
              <a:latin typeface="Verdana"/>
              <a:cs typeface="Verdana"/>
            </a:endParaRPr>
          </a:p>
          <a:p>
            <a:pPr marL="3216275" marR="1581150">
              <a:lnSpc>
                <a:spcPct val="100000"/>
              </a:lnSpc>
            </a:pPr>
            <a:r>
              <a:rPr dirty="0" sz="3300" spc="-55" b="1">
                <a:solidFill>
                  <a:srgbClr val="0546A2"/>
                </a:solidFill>
                <a:latin typeface="Verdana"/>
                <a:cs typeface="Verdana"/>
              </a:rPr>
              <a:t>Erfahrungsmaße</a:t>
            </a:r>
            <a:r>
              <a:rPr dirty="0" sz="3300" spc="-2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geben</a:t>
            </a:r>
            <a:r>
              <a:rPr dirty="0" sz="3300" spc="-2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65" b="1">
                <a:solidFill>
                  <a:srgbClr val="0546A2"/>
                </a:solidFill>
                <a:latin typeface="Verdana"/>
                <a:cs typeface="Verdana"/>
              </a:rPr>
              <a:t>Patient*innen</a:t>
            </a:r>
            <a:r>
              <a:rPr dirty="0" sz="3300" spc="-2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3300" spc="-2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0" b="1">
                <a:solidFill>
                  <a:srgbClr val="0546A2"/>
                </a:solidFill>
                <a:latin typeface="Verdana"/>
                <a:cs typeface="Verdana"/>
              </a:rPr>
              <a:t>Stimme</a:t>
            </a:r>
            <a:r>
              <a:rPr dirty="0" sz="3300" spc="-2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5" b="1">
                <a:solidFill>
                  <a:srgbClr val="0546A2"/>
                </a:solidFill>
                <a:latin typeface="Verdana"/>
                <a:cs typeface="Verdana"/>
              </a:rPr>
              <a:t>und </a:t>
            </a:r>
            <a:r>
              <a:rPr dirty="0" sz="3300" spc="-35" b="1">
                <a:solidFill>
                  <a:srgbClr val="0546A2"/>
                </a:solidFill>
                <a:latin typeface="Verdana"/>
                <a:cs typeface="Verdana"/>
              </a:rPr>
              <a:t>erlauben</a:t>
            </a:r>
            <a:r>
              <a:rPr dirty="0" sz="3300" spc="-1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es,</a:t>
            </a:r>
            <a:r>
              <a:rPr dirty="0" sz="3300" spc="-1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ihre</a:t>
            </a:r>
            <a:r>
              <a:rPr dirty="0" sz="3300" spc="-1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5" b="1">
                <a:solidFill>
                  <a:srgbClr val="0546A2"/>
                </a:solidFill>
                <a:latin typeface="Verdana"/>
                <a:cs typeface="Verdana"/>
              </a:rPr>
              <a:t>Sichtweise</a:t>
            </a:r>
            <a:r>
              <a:rPr dirty="0" sz="3300" spc="-1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bei</a:t>
            </a:r>
            <a:r>
              <a:rPr dirty="0" sz="3300" spc="-1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3300" spc="-1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30" b="1">
                <a:solidFill>
                  <a:srgbClr val="0546A2"/>
                </a:solidFill>
                <a:latin typeface="Verdana"/>
                <a:cs typeface="Verdana"/>
              </a:rPr>
              <a:t>Festlegung</a:t>
            </a:r>
            <a:r>
              <a:rPr dirty="0" sz="3300" spc="-1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5" b="1">
                <a:solidFill>
                  <a:srgbClr val="0546A2"/>
                </a:solidFill>
                <a:latin typeface="Verdana"/>
                <a:cs typeface="Verdana"/>
              </a:rPr>
              <a:t>von </a:t>
            </a:r>
            <a:r>
              <a:rPr dirty="0" sz="3300" spc="-45" b="1">
                <a:solidFill>
                  <a:srgbClr val="0546A2"/>
                </a:solidFill>
                <a:latin typeface="Verdana"/>
                <a:cs typeface="Verdana"/>
              </a:rPr>
              <a:t>Ergebnisgrößen,</a:t>
            </a:r>
            <a:r>
              <a:rPr dirty="0" sz="3300" spc="-2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35" b="1">
                <a:solidFill>
                  <a:srgbClr val="0546A2"/>
                </a:solidFill>
                <a:latin typeface="Verdana"/>
                <a:cs typeface="Verdana"/>
              </a:rPr>
              <a:t>woran</a:t>
            </a:r>
            <a:r>
              <a:rPr dirty="0" sz="3300" spc="-2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3300" spc="-2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Erfolg</a:t>
            </a:r>
            <a:r>
              <a:rPr dirty="0" sz="3300" spc="-2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einer</a:t>
            </a:r>
            <a:r>
              <a:rPr dirty="0" sz="3300" spc="-2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Studie</a:t>
            </a:r>
            <a:r>
              <a:rPr dirty="0" sz="3300" spc="-2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0" b="1">
                <a:solidFill>
                  <a:srgbClr val="0546A2"/>
                </a:solidFill>
                <a:latin typeface="Verdana"/>
                <a:cs typeface="Verdana"/>
              </a:rPr>
              <a:t>oder </a:t>
            </a:r>
            <a:r>
              <a:rPr dirty="0" sz="3300" spc="-50" b="1">
                <a:solidFill>
                  <a:srgbClr val="0546A2"/>
                </a:solidFill>
                <a:latin typeface="Verdana"/>
                <a:cs typeface="Verdana"/>
              </a:rPr>
              <a:t>Behandlung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gemessen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wird,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50" b="1">
                <a:solidFill>
                  <a:srgbClr val="0546A2"/>
                </a:solidFill>
                <a:latin typeface="Verdana"/>
                <a:cs typeface="Verdana"/>
              </a:rPr>
              <a:t>einzubringen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(Steinbeck</a:t>
            </a:r>
            <a:r>
              <a:rPr dirty="0" sz="1900" spc="-114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et</a:t>
            </a:r>
            <a:r>
              <a:rPr dirty="0" sz="1900" spc="-114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al.,</a:t>
            </a:r>
            <a:r>
              <a:rPr dirty="0" sz="1900" spc="-114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2021)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6649008" y="1947589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17" y="219710"/>
                </a:moveTo>
                <a:lnTo>
                  <a:pt x="816952" y="89954"/>
                </a:lnTo>
                <a:lnTo>
                  <a:pt x="813841" y="95364"/>
                </a:lnTo>
                <a:lnTo>
                  <a:pt x="1023810" y="216585"/>
                </a:lnTo>
                <a:lnTo>
                  <a:pt x="235724" y="216585"/>
                </a:lnTo>
                <a:lnTo>
                  <a:pt x="235724" y="222834"/>
                </a:lnTo>
                <a:lnTo>
                  <a:pt x="1023810" y="222834"/>
                </a:lnTo>
                <a:lnTo>
                  <a:pt x="813841" y="344068"/>
                </a:lnTo>
                <a:lnTo>
                  <a:pt x="816952" y="349465"/>
                </a:lnTo>
                <a:lnTo>
                  <a:pt x="1041717" y="219710"/>
                </a:lnTo>
                <a:close/>
              </a:path>
              <a:path w="1277620" h="440055">
                <a:moveTo>
                  <a:pt x="1277454" y="219710"/>
                </a:moveTo>
                <a:lnTo>
                  <a:pt x="1272984" y="175488"/>
                </a:lnTo>
                <a:lnTo>
                  <a:pt x="1271193" y="169735"/>
                </a:lnTo>
                <a:lnTo>
                  <a:pt x="1271193" y="219722"/>
                </a:lnTo>
                <a:lnTo>
                  <a:pt x="1265555" y="268605"/>
                </a:lnTo>
                <a:lnTo>
                  <a:pt x="1249464" y="313512"/>
                </a:lnTo>
                <a:lnTo>
                  <a:pt x="1224241" y="353148"/>
                </a:lnTo>
                <a:lnTo>
                  <a:pt x="1191158" y="386232"/>
                </a:lnTo>
                <a:lnTo>
                  <a:pt x="1151521" y="411454"/>
                </a:lnTo>
                <a:lnTo>
                  <a:pt x="1106614" y="427532"/>
                </a:lnTo>
                <a:lnTo>
                  <a:pt x="1057732" y="433184"/>
                </a:lnTo>
                <a:lnTo>
                  <a:pt x="219722" y="433184"/>
                </a:lnTo>
                <a:lnTo>
                  <a:pt x="170827" y="427532"/>
                </a:lnTo>
                <a:lnTo>
                  <a:pt x="125920" y="411454"/>
                </a:lnTo>
                <a:lnTo>
                  <a:pt x="86283" y="386232"/>
                </a:lnTo>
                <a:lnTo>
                  <a:pt x="53200" y="353148"/>
                </a:lnTo>
                <a:lnTo>
                  <a:pt x="27978" y="313512"/>
                </a:lnTo>
                <a:lnTo>
                  <a:pt x="11887" y="268592"/>
                </a:lnTo>
                <a:lnTo>
                  <a:pt x="6248" y="219710"/>
                </a:lnTo>
                <a:lnTo>
                  <a:pt x="11887" y="170815"/>
                </a:lnTo>
                <a:lnTo>
                  <a:pt x="27978" y="125907"/>
                </a:lnTo>
                <a:lnTo>
                  <a:pt x="53200" y="86271"/>
                </a:lnTo>
                <a:lnTo>
                  <a:pt x="86283" y="53200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00"/>
                </a:lnTo>
                <a:lnTo>
                  <a:pt x="1224241" y="86283"/>
                </a:lnTo>
                <a:lnTo>
                  <a:pt x="1249464" y="125920"/>
                </a:lnTo>
                <a:lnTo>
                  <a:pt x="1265555" y="170827"/>
                </a:lnTo>
                <a:lnTo>
                  <a:pt x="1271193" y="219722"/>
                </a:lnTo>
                <a:lnTo>
                  <a:pt x="1271193" y="169735"/>
                </a:lnTo>
                <a:lnTo>
                  <a:pt x="1239875" y="96951"/>
                </a:lnTo>
                <a:lnTo>
                  <a:pt x="1213015" y="64414"/>
                </a:lnTo>
                <a:lnTo>
                  <a:pt x="1180490" y="37566"/>
                </a:lnTo>
                <a:lnTo>
                  <a:pt x="1143165" y="17284"/>
                </a:lnTo>
                <a:lnTo>
                  <a:pt x="1107668" y="6248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84"/>
                </a:lnTo>
                <a:lnTo>
                  <a:pt x="96964" y="37566"/>
                </a:lnTo>
                <a:lnTo>
                  <a:pt x="64427" y="64427"/>
                </a:lnTo>
                <a:lnTo>
                  <a:pt x="37579" y="96951"/>
                </a:lnTo>
                <a:lnTo>
                  <a:pt x="17297" y="134277"/>
                </a:lnTo>
                <a:lnTo>
                  <a:pt x="4470" y="175488"/>
                </a:lnTo>
                <a:lnTo>
                  <a:pt x="0" y="219722"/>
                </a:lnTo>
                <a:lnTo>
                  <a:pt x="4470" y="263944"/>
                </a:lnTo>
                <a:lnTo>
                  <a:pt x="17297" y="305155"/>
                </a:lnTo>
                <a:lnTo>
                  <a:pt x="37579" y="342468"/>
                </a:lnTo>
                <a:lnTo>
                  <a:pt x="64427" y="375005"/>
                </a:lnTo>
                <a:lnTo>
                  <a:pt x="96964" y="401853"/>
                </a:lnTo>
                <a:lnTo>
                  <a:pt x="134277" y="422135"/>
                </a:lnTo>
                <a:lnTo>
                  <a:pt x="175501" y="434949"/>
                </a:lnTo>
                <a:lnTo>
                  <a:pt x="219722" y="439432"/>
                </a:lnTo>
                <a:lnTo>
                  <a:pt x="1057732" y="439432"/>
                </a:lnTo>
                <a:lnTo>
                  <a:pt x="1101953" y="434949"/>
                </a:lnTo>
                <a:lnTo>
                  <a:pt x="1143165" y="422135"/>
                </a:lnTo>
                <a:lnTo>
                  <a:pt x="1180490" y="401853"/>
                </a:lnTo>
                <a:lnTo>
                  <a:pt x="1213015" y="375005"/>
                </a:lnTo>
                <a:lnTo>
                  <a:pt x="1239875" y="342468"/>
                </a:lnTo>
                <a:lnTo>
                  <a:pt x="1260157" y="305155"/>
                </a:lnTo>
                <a:lnTo>
                  <a:pt x="1272984" y="263931"/>
                </a:lnTo>
                <a:lnTo>
                  <a:pt x="1277454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2214727" y="6303079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4">
                <a:moveTo>
                  <a:pt x="1041704" y="219722"/>
                </a:moveTo>
                <a:lnTo>
                  <a:pt x="816952" y="89966"/>
                </a:lnTo>
                <a:lnTo>
                  <a:pt x="813828" y="95364"/>
                </a:lnTo>
                <a:lnTo>
                  <a:pt x="1023810" y="216585"/>
                </a:lnTo>
                <a:lnTo>
                  <a:pt x="235724" y="216585"/>
                </a:lnTo>
                <a:lnTo>
                  <a:pt x="235724" y="222834"/>
                </a:lnTo>
                <a:lnTo>
                  <a:pt x="1023810" y="222834"/>
                </a:lnTo>
                <a:lnTo>
                  <a:pt x="813828" y="344068"/>
                </a:lnTo>
                <a:lnTo>
                  <a:pt x="816952" y="349465"/>
                </a:lnTo>
                <a:lnTo>
                  <a:pt x="1041704" y="219722"/>
                </a:lnTo>
                <a:close/>
              </a:path>
              <a:path w="1277620" h="440054">
                <a:moveTo>
                  <a:pt x="1277442" y="219710"/>
                </a:moveTo>
                <a:lnTo>
                  <a:pt x="1272971" y="175488"/>
                </a:lnTo>
                <a:lnTo>
                  <a:pt x="1271193" y="169773"/>
                </a:lnTo>
                <a:lnTo>
                  <a:pt x="1271193" y="219722"/>
                </a:lnTo>
                <a:lnTo>
                  <a:pt x="1265542" y="268605"/>
                </a:lnTo>
                <a:lnTo>
                  <a:pt x="1249464" y="313512"/>
                </a:lnTo>
                <a:lnTo>
                  <a:pt x="1224241" y="353148"/>
                </a:lnTo>
                <a:lnTo>
                  <a:pt x="1191158" y="386232"/>
                </a:lnTo>
                <a:lnTo>
                  <a:pt x="1151521" y="411454"/>
                </a:lnTo>
                <a:lnTo>
                  <a:pt x="1106614" y="427545"/>
                </a:lnTo>
                <a:lnTo>
                  <a:pt x="1057732" y="433184"/>
                </a:lnTo>
                <a:lnTo>
                  <a:pt x="219722" y="433184"/>
                </a:lnTo>
                <a:lnTo>
                  <a:pt x="170827" y="427545"/>
                </a:lnTo>
                <a:lnTo>
                  <a:pt x="125920" y="411454"/>
                </a:lnTo>
                <a:lnTo>
                  <a:pt x="86283" y="386232"/>
                </a:lnTo>
                <a:lnTo>
                  <a:pt x="53200" y="353148"/>
                </a:lnTo>
                <a:lnTo>
                  <a:pt x="27965" y="313512"/>
                </a:lnTo>
                <a:lnTo>
                  <a:pt x="11887" y="268592"/>
                </a:lnTo>
                <a:lnTo>
                  <a:pt x="6235" y="219710"/>
                </a:lnTo>
                <a:lnTo>
                  <a:pt x="11887" y="170827"/>
                </a:lnTo>
                <a:lnTo>
                  <a:pt x="27965" y="125920"/>
                </a:lnTo>
                <a:lnTo>
                  <a:pt x="53200" y="86283"/>
                </a:lnTo>
                <a:lnTo>
                  <a:pt x="86283" y="53200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00"/>
                </a:lnTo>
                <a:lnTo>
                  <a:pt x="1224241" y="86283"/>
                </a:lnTo>
                <a:lnTo>
                  <a:pt x="1249464" y="125920"/>
                </a:lnTo>
                <a:lnTo>
                  <a:pt x="1265542" y="170827"/>
                </a:lnTo>
                <a:lnTo>
                  <a:pt x="1271193" y="219722"/>
                </a:lnTo>
                <a:lnTo>
                  <a:pt x="1271193" y="169773"/>
                </a:lnTo>
                <a:lnTo>
                  <a:pt x="1239875" y="96951"/>
                </a:lnTo>
                <a:lnTo>
                  <a:pt x="1213015" y="64427"/>
                </a:lnTo>
                <a:lnTo>
                  <a:pt x="1180490" y="37566"/>
                </a:lnTo>
                <a:lnTo>
                  <a:pt x="1143165" y="17284"/>
                </a:lnTo>
                <a:lnTo>
                  <a:pt x="1107668" y="6248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488" y="4470"/>
                </a:lnTo>
                <a:lnTo>
                  <a:pt x="134277" y="17284"/>
                </a:lnTo>
                <a:lnTo>
                  <a:pt x="96951" y="37566"/>
                </a:lnTo>
                <a:lnTo>
                  <a:pt x="64427" y="64427"/>
                </a:lnTo>
                <a:lnTo>
                  <a:pt x="37579" y="96951"/>
                </a:lnTo>
                <a:lnTo>
                  <a:pt x="17297" y="134277"/>
                </a:lnTo>
                <a:lnTo>
                  <a:pt x="4470" y="175488"/>
                </a:lnTo>
                <a:lnTo>
                  <a:pt x="0" y="219722"/>
                </a:lnTo>
                <a:lnTo>
                  <a:pt x="4470" y="263944"/>
                </a:lnTo>
                <a:lnTo>
                  <a:pt x="17297" y="305155"/>
                </a:lnTo>
                <a:lnTo>
                  <a:pt x="37579" y="342480"/>
                </a:lnTo>
                <a:lnTo>
                  <a:pt x="64427" y="375005"/>
                </a:lnTo>
                <a:lnTo>
                  <a:pt x="96951" y="401853"/>
                </a:lnTo>
                <a:lnTo>
                  <a:pt x="134277" y="422135"/>
                </a:lnTo>
                <a:lnTo>
                  <a:pt x="175488" y="434962"/>
                </a:lnTo>
                <a:lnTo>
                  <a:pt x="219722" y="439432"/>
                </a:lnTo>
                <a:lnTo>
                  <a:pt x="1057732" y="439432"/>
                </a:lnTo>
                <a:lnTo>
                  <a:pt x="1101953" y="434962"/>
                </a:lnTo>
                <a:lnTo>
                  <a:pt x="1107643" y="433184"/>
                </a:lnTo>
                <a:lnTo>
                  <a:pt x="1143165" y="422135"/>
                </a:lnTo>
                <a:lnTo>
                  <a:pt x="1180490" y="401853"/>
                </a:lnTo>
                <a:lnTo>
                  <a:pt x="1213015" y="375005"/>
                </a:lnTo>
                <a:lnTo>
                  <a:pt x="1239875" y="342468"/>
                </a:lnTo>
                <a:lnTo>
                  <a:pt x="1260157" y="305155"/>
                </a:lnTo>
                <a:lnTo>
                  <a:pt x="1272971" y="263931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41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704914"/>
            <a:ext cx="18963640" cy="677290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6419850" algn="l"/>
              </a:tabLst>
            </a:pPr>
            <a:r>
              <a:rPr dirty="0" sz="4750" spc="-10" b="1">
                <a:solidFill>
                  <a:srgbClr val="0546A2"/>
                </a:solidFill>
                <a:latin typeface="Verdana"/>
                <a:cs typeface="Verdana"/>
              </a:rPr>
              <a:t>Gruppenarbeit:</a:t>
            </a:r>
            <a:r>
              <a:rPr dirty="0" sz="475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4750" spc="-150" b="1">
                <a:solidFill>
                  <a:srgbClr val="F8CC09"/>
                </a:solidFill>
                <a:latin typeface="Verdana"/>
                <a:cs typeface="Verdana"/>
              </a:rPr>
              <a:t>Gemeinsam</a:t>
            </a:r>
            <a:r>
              <a:rPr dirty="0" sz="4750" spc="-21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175" b="1">
                <a:solidFill>
                  <a:srgbClr val="F8CC09"/>
                </a:solidFill>
                <a:latin typeface="Verdana"/>
                <a:cs typeface="Verdana"/>
              </a:rPr>
              <a:t>Erfahrungsmaße</a:t>
            </a:r>
            <a:r>
              <a:rPr dirty="0" sz="4750" spc="-195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65" b="1">
                <a:solidFill>
                  <a:srgbClr val="F8CC09"/>
                </a:solidFill>
                <a:latin typeface="Verdana"/>
                <a:cs typeface="Verdana"/>
              </a:rPr>
              <a:t>festlegen</a:t>
            </a:r>
            <a:endParaRPr sz="47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7000">
              <a:latin typeface="Verdana"/>
              <a:cs typeface="Verdana"/>
            </a:endParaRPr>
          </a:p>
          <a:p>
            <a:pPr marL="2311400">
              <a:lnSpc>
                <a:spcPct val="100000"/>
              </a:lnSpc>
            </a:pP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Jetzt</a:t>
            </a:r>
            <a:r>
              <a:rPr dirty="0" sz="5750" spc="-9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sind</a:t>
            </a:r>
            <a:r>
              <a:rPr dirty="0" sz="5750" spc="-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Sie</a:t>
            </a:r>
            <a:r>
              <a:rPr dirty="0" sz="5750" spc="-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" i="1">
                <a:solidFill>
                  <a:srgbClr val="0546A2"/>
                </a:solidFill>
                <a:latin typeface="Rockwell"/>
                <a:cs typeface="Rockwell"/>
              </a:rPr>
              <a:t>gefragt…</a:t>
            </a:r>
            <a:endParaRPr sz="5750">
              <a:latin typeface="Rockwell"/>
              <a:cs typeface="Rockwell"/>
            </a:endParaRPr>
          </a:p>
          <a:p>
            <a:pPr marL="3928745" marR="2157730">
              <a:lnSpc>
                <a:spcPct val="120600"/>
              </a:lnSpc>
              <a:spcBef>
                <a:spcPts val="358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Stellen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sich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vor: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Team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Wissenschaftler*innen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AugUR-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Studie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kommt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möchte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Beeinträchtigung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(degenerativen)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Augenerkrankungen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im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Alltagsleben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vertieft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erforschen,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um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besser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verstehen,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welche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Maßnahmen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verbesserte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Lebensqualität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Frage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kommen.</a:t>
            </a:r>
            <a:endParaRPr sz="2450">
              <a:latin typeface="Verdana"/>
              <a:cs typeface="Verdana"/>
            </a:endParaRPr>
          </a:p>
          <a:p>
            <a:pPr marL="3928745" marR="2520315">
              <a:lnSpc>
                <a:spcPts val="3540"/>
              </a:lnSpc>
              <a:spcBef>
                <a:spcPts val="12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Team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möchte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nun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festlegen,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welche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Aspekte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Augenerkrankungen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es</a:t>
            </a:r>
            <a:r>
              <a:rPr dirty="0" sz="2450" spc="6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seiner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Studie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genau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untersuchen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möchte.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legen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gemeinsam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fest,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welche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Ergebnisgrößen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bzw.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Erfahrungsmaße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im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Rahmen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Studie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gemeinsam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erhoben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werden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sollen.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5717108" y="1926646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04" y="219710"/>
                </a:moveTo>
                <a:lnTo>
                  <a:pt x="816952" y="89954"/>
                </a:lnTo>
                <a:lnTo>
                  <a:pt x="813828" y="95364"/>
                </a:lnTo>
                <a:lnTo>
                  <a:pt x="1023797" y="216585"/>
                </a:lnTo>
                <a:lnTo>
                  <a:pt x="235724" y="216585"/>
                </a:lnTo>
                <a:lnTo>
                  <a:pt x="235724" y="222834"/>
                </a:lnTo>
                <a:lnTo>
                  <a:pt x="1023797" y="222834"/>
                </a:lnTo>
                <a:lnTo>
                  <a:pt x="813828" y="344068"/>
                </a:lnTo>
                <a:lnTo>
                  <a:pt x="816952" y="349465"/>
                </a:lnTo>
                <a:lnTo>
                  <a:pt x="1041704" y="219710"/>
                </a:lnTo>
                <a:close/>
              </a:path>
              <a:path w="1277620" h="440055">
                <a:moveTo>
                  <a:pt x="1277442" y="219710"/>
                </a:moveTo>
                <a:lnTo>
                  <a:pt x="1272971" y="175488"/>
                </a:lnTo>
                <a:lnTo>
                  <a:pt x="1271193" y="169786"/>
                </a:lnTo>
                <a:lnTo>
                  <a:pt x="1271193" y="219722"/>
                </a:lnTo>
                <a:lnTo>
                  <a:pt x="1265542" y="268605"/>
                </a:lnTo>
                <a:lnTo>
                  <a:pt x="1249464" y="313512"/>
                </a:lnTo>
                <a:lnTo>
                  <a:pt x="1224229" y="353148"/>
                </a:lnTo>
                <a:lnTo>
                  <a:pt x="1191158" y="386232"/>
                </a:lnTo>
                <a:lnTo>
                  <a:pt x="1151521" y="411454"/>
                </a:lnTo>
                <a:lnTo>
                  <a:pt x="1106601" y="427532"/>
                </a:lnTo>
                <a:lnTo>
                  <a:pt x="1057719" y="433184"/>
                </a:lnTo>
                <a:lnTo>
                  <a:pt x="219710" y="433184"/>
                </a:lnTo>
                <a:lnTo>
                  <a:pt x="170827" y="427532"/>
                </a:lnTo>
                <a:lnTo>
                  <a:pt x="125920" y="411454"/>
                </a:lnTo>
                <a:lnTo>
                  <a:pt x="86271" y="386232"/>
                </a:lnTo>
                <a:lnTo>
                  <a:pt x="53187" y="353148"/>
                </a:lnTo>
                <a:lnTo>
                  <a:pt x="27965" y="313512"/>
                </a:lnTo>
                <a:lnTo>
                  <a:pt x="11887" y="268592"/>
                </a:lnTo>
                <a:lnTo>
                  <a:pt x="6235" y="219710"/>
                </a:lnTo>
                <a:lnTo>
                  <a:pt x="11887" y="170815"/>
                </a:lnTo>
                <a:lnTo>
                  <a:pt x="27965" y="125920"/>
                </a:lnTo>
                <a:lnTo>
                  <a:pt x="53187" y="86271"/>
                </a:lnTo>
                <a:lnTo>
                  <a:pt x="86271" y="53200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10" y="6248"/>
                </a:lnTo>
                <a:lnTo>
                  <a:pt x="1057719" y="6248"/>
                </a:lnTo>
                <a:lnTo>
                  <a:pt x="1106601" y="11899"/>
                </a:lnTo>
                <a:lnTo>
                  <a:pt x="1151521" y="27978"/>
                </a:lnTo>
                <a:lnTo>
                  <a:pt x="1191158" y="53200"/>
                </a:lnTo>
                <a:lnTo>
                  <a:pt x="1224229" y="86283"/>
                </a:lnTo>
                <a:lnTo>
                  <a:pt x="1249464" y="125920"/>
                </a:lnTo>
                <a:lnTo>
                  <a:pt x="1265542" y="170827"/>
                </a:lnTo>
                <a:lnTo>
                  <a:pt x="1271193" y="219722"/>
                </a:lnTo>
                <a:lnTo>
                  <a:pt x="1271193" y="169786"/>
                </a:lnTo>
                <a:lnTo>
                  <a:pt x="1239862" y="96951"/>
                </a:lnTo>
                <a:lnTo>
                  <a:pt x="1213015" y="64414"/>
                </a:lnTo>
                <a:lnTo>
                  <a:pt x="1180477" y="37566"/>
                </a:lnTo>
                <a:lnTo>
                  <a:pt x="1143165" y="17284"/>
                </a:lnTo>
                <a:lnTo>
                  <a:pt x="1101940" y="4470"/>
                </a:lnTo>
                <a:lnTo>
                  <a:pt x="1057719" y="0"/>
                </a:lnTo>
                <a:lnTo>
                  <a:pt x="219710" y="0"/>
                </a:lnTo>
                <a:lnTo>
                  <a:pt x="175488" y="4470"/>
                </a:lnTo>
                <a:lnTo>
                  <a:pt x="134264" y="17284"/>
                </a:lnTo>
                <a:lnTo>
                  <a:pt x="96951" y="37566"/>
                </a:lnTo>
                <a:lnTo>
                  <a:pt x="64414" y="64427"/>
                </a:lnTo>
                <a:lnTo>
                  <a:pt x="37566" y="96951"/>
                </a:lnTo>
                <a:lnTo>
                  <a:pt x="17284" y="134277"/>
                </a:lnTo>
                <a:lnTo>
                  <a:pt x="4470" y="175488"/>
                </a:lnTo>
                <a:lnTo>
                  <a:pt x="0" y="219722"/>
                </a:lnTo>
                <a:lnTo>
                  <a:pt x="4470" y="263944"/>
                </a:lnTo>
                <a:lnTo>
                  <a:pt x="17284" y="305155"/>
                </a:lnTo>
                <a:lnTo>
                  <a:pt x="37566" y="342468"/>
                </a:lnTo>
                <a:lnTo>
                  <a:pt x="64414" y="375005"/>
                </a:lnTo>
                <a:lnTo>
                  <a:pt x="96951" y="401853"/>
                </a:lnTo>
                <a:lnTo>
                  <a:pt x="134264" y="422135"/>
                </a:lnTo>
                <a:lnTo>
                  <a:pt x="175488" y="434949"/>
                </a:lnTo>
                <a:lnTo>
                  <a:pt x="219710" y="439432"/>
                </a:lnTo>
                <a:lnTo>
                  <a:pt x="1057719" y="439432"/>
                </a:lnTo>
                <a:lnTo>
                  <a:pt x="1101940" y="434949"/>
                </a:lnTo>
                <a:lnTo>
                  <a:pt x="1143165" y="422135"/>
                </a:lnTo>
                <a:lnTo>
                  <a:pt x="1180477" y="401853"/>
                </a:lnTo>
                <a:lnTo>
                  <a:pt x="1213015" y="375005"/>
                </a:lnTo>
                <a:lnTo>
                  <a:pt x="1239862" y="342468"/>
                </a:lnTo>
                <a:lnTo>
                  <a:pt x="1260144" y="305155"/>
                </a:lnTo>
                <a:lnTo>
                  <a:pt x="1272971" y="263931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42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pic>
        <p:nvPicPr>
          <p:cNvPr id="12" name="object 12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78740" y="3358519"/>
            <a:ext cx="15353747" cy="6322131"/>
          </a:xfrm>
          <a:prstGeom prst="rect">
            <a:avLst/>
          </a:prstGeom>
        </p:spPr>
      </p:pic>
      <p:sp>
        <p:nvSpPr>
          <p:cNvPr id="13" name="object 13" descr=""/>
          <p:cNvSpPr txBox="1"/>
          <p:nvPr/>
        </p:nvSpPr>
        <p:spPr>
          <a:xfrm>
            <a:off x="678378" y="1704909"/>
            <a:ext cx="4900930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750" spc="-155" b="1">
                <a:solidFill>
                  <a:srgbClr val="0546A2"/>
                </a:solidFill>
                <a:latin typeface="Verdana"/>
                <a:cs typeface="Verdana"/>
              </a:rPr>
              <a:t>Gruppenarbeit: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7086120" y="1704909"/>
            <a:ext cx="12555855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750" spc="-150" b="1">
                <a:solidFill>
                  <a:srgbClr val="F8CC09"/>
                </a:solidFill>
                <a:latin typeface="Verdana"/>
                <a:cs typeface="Verdana"/>
              </a:rPr>
              <a:t>Gemeinsam</a:t>
            </a:r>
            <a:r>
              <a:rPr dirty="0" sz="4750" spc="-20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175" b="1">
                <a:solidFill>
                  <a:srgbClr val="F8CC09"/>
                </a:solidFill>
                <a:latin typeface="Verdana"/>
                <a:cs typeface="Verdana"/>
              </a:rPr>
              <a:t>Erfahrungsmaße</a:t>
            </a:r>
            <a:r>
              <a:rPr dirty="0" sz="4750" spc="-195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65" b="1">
                <a:solidFill>
                  <a:srgbClr val="F8CC09"/>
                </a:solidFill>
                <a:latin typeface="Verdana"/>
                <a:cs typeface="Verdana"/>
              </a:rPr>
              <a:t>festlegen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5717108" y="1926646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04" y="219710"/>
                </a:moveTo>
                <a:lnTo>
                  <a:pt x="816952" y="89954"/>
                </a:lnTo>
                <a:lnTo>
                  <a:pt x="813828" y="95364"/>
                </a:lnTo>
                <a:lnTo>
                  <a:pt x="1023797" y="216585"/>
                </a:lnTo>
                <a:lnTo>
                  <a:pt x="235724" y="216585"/>
                </a:lnTo>
                <a:lnTo>
                  <a:pt x="235724" y="222834"/>
                </a:lnTo>
                <a:lnTo>
                  <a:pt x="1023797" y="222834"/>
                </a:lnTo>
                <a:lnTo>
                  <a:pt x="813828" y="344068"/>
                </a:lnTo>
                <a:lnTo>
                  <a:pt x="816952" y="349465"/>
                </a:lnTo>
                <a:lnTo>
                  <a:pt x="1041704" y="219710"/>
                </a:lnTo>
                <a:close/>
              </a:path>
              <a:path w="1277620" h="440055">
                <a:moveTo>
                  <a:pt x="1277442" y="219710"/>
                </a:moveTo>
                <a:lnTo>
                  <a:pt x="1272971" y="175488"/>
                </a:lnTo>
                <a:lnTo>
                  <a:pt x="1271193" y="169786"/>
                </a:lnTo>
                <a:lnTo>
                  <a:pt x="1271193" y="219722"/>
                </a:lnTo>
                <a:lnTo>
                  <a:pt x="1265542" y="268605"/>
                </a:lnTo>
                <a:lnTo>
                  <a:pt x="1249464" y="313512"/>
                </a:lnTo>
                <a:lnTo>
                  <a:pt x="1224229" y="353148"/>
                </a:lnTo>
                <a:lnTo>
                  <a:pt x="1191158" y="386232"/>
                </a:lnTo>
                <a:lnTo>
                  <a:pt x="1151521" y="411454"/>
                </a:lnTo>
                <a:lnTo>
                  <a:pt x="1106601" y="427532"/>
                </a:lnTo>
                <a:lnTo>
                  <a:pt x="1057719" y="433184"/>
                </a:lnTo>
                <a:lnTo>
                  <a:pt x="219710" y="433184"/>
                </a:lnTo>
                <a:lnTo>
                  <a:pt x="170827" y="427532"/>
                </a:lnTo>
                <a:lnTo>
                  <a:pt x="125920" y="411454"/>
                </a:lnTo>
                <a:lnTo>
                  <a:pt x="86271" y="386232"/>
                </a:lnTo>
                <a:lnTo>
                  <a:pt x="53187" y="353148"/>
                </a:lnTo>
                <a:lnTo>
                  <a:pt x="27965" y="313512"/>
                </a:lnTo>
                <a:lnTo>
                  <a:pt x="11887" y="268592"/>
                </a:lnTo>
                <a:lnTo>
                  <a:pt x="6235" y="219710"/>
                </a:lnTo>
                <a:lnTo>
                  <a:pt x="11887" y="170815"/>
                </a:lnTo>
                <a:lnTo>
                  <a:pt x="27965" y="125920"/>
                </a:lnTo>
                <a:lnTo>
                  <a:pt x="53187" y="86271"/>
                </a:lnTo>
                <a:lnTo>
                  <a:pt x="86271" y="53200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10" y="6248"/>
                </a:lnTo>
                <a:lnTo>
                  <a:pt x="1057719" y="6248"/>
                </a:lnTo>
                <a:lnTo>
                  <a:pt x="1106601" y="11899"/>
                </a:lnTo>
                <a:lnTo>
                  <a:pt x="1151521" y="27978"/>
                </a:lnTo>
                <a:lnTo>
                  <a:pt x="1191158" y="53200"/>
                </a:lnTo>
                <a:lnTo>
                  <a:pt x="1224229" y="86283"/>
                </a:lnTo>
                <a:lnTo>
                  <a:pt x="1249464" y="125920"/>
                </a:lnTo>
                <a:lnTo>
                  <a:pt x="1265542" y="170827"/>
                </a:lnTo>
                <a:lnTo>
                  <a:pt x="1271193" y="219722"/>
                </a:lnTo>
                <a:lnTo>
                  <a:pt x="1271193" y="169786"/>
                </a:lnTo>
                <a:lnTo>
                  <a:pt x="1239862" y="96951"/>
                </a:lnTo>
                <a:lnTo>
                  <a:pt x="1213015" y="64414"/>
                </a:lnTo>
                <a:lnTo>
                  <a:pt x="1180477" y="37566"/>
                </a:lnTo>
                <a:lnTo>
                  <a:pt x="1143165" y="17284"/>
                </a:lnTo>
                <a:lnTo>
                  <a:pt x="1101940" y="4470"/>
                </a:lnTo>
                <a:lnTo>
                  <a:pt x="1057719" y="0"/>
                </a:lnTo>
                <a:lnTo>
                  <a:pt x="219710" y="0"/>
                </a:lnTo>
                <a:lnTo>
                  <a:pt x="175488" y="4470"/>
                </a:lnTo>
                <a:lnTo>
                  <a:pt x="134264" y="17284"/>
                </a:lnTo>
                <a:lnTo>
                  <a:pt x="96951" y="37566"/>
                </a:lnTo>
                <a:lnTo>
                  <a:pt x="64414" y="64427"/>
                </a:lnTo>
                <a:lnTo>
                  <a:pt x="37566" y="96951"/>
                </a:lnTo>
                <a:lnTo>
                  <a:pt x="17284" y="134277"/>
                </a:lnTo>
                <a:lnTo>
                  <a:pt x="4470" y="175488"/>
                </a:lnTo>
                <a:lnTo>
                  <a:pt x="0" y="219722"/>
                </a:lnTo>
                <a:lnTo>
                  <a:pt x="4470" y="263944"/>
                </a:lnTo>
                <a:lnTo>
                  <a:pt x="17284" y="305155"/>
                </a:lnTo>
                <a:lnTo>
                  <a:pt x="37566" y="342468"/>
                </a:lnTo>
                <a:lnTo>
                  <a:pt x="64414" y="375005"/>
                </a:lnTo>
                <a:lnTo>
                  <a:pt x="96951" y="401853"/>
                </a:lnTo>
                <a:lnTo>
                  <a:pt x="134264" y="422135"/>
                </a:lnTo>
                <a:lnTo>
                  <a:pt x="175488" y="434949"/>
                </a:lnTo>
                <a:lnTo>
                  <a:pt x="219710" y="439432"/>
                </a:lnTo>
                <a:lnTo>
                  <a:pt x="1057719" y="439432"/>
                </a:lnTo>
                <a:lnTo>
                  <a:pt x="1101940" y="434949"/>
                </a:lnTo>
                <a:lnTo>
                  <a:pt x="1143165" y="422135"/>
                </a:lnTo>
                <a:lnTo>
                  <a:pt x="1180477" y="401853"/>
                </a:lnTo>
                <a:lnTo>
                  <a:pt x="1213015" y="375005"/>
                </a:lnTo>
                <a:lnTo>
                  <a:pt x="1239862" y="342468"/>
                </a:lnTo>
                <a:lnTo>
                  <a:pt x="1260144" y="305155"/>
                </a:lnTo>
                <a:lnTo>
                  <a:pt x="1272971" y="263931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1015675"/>
            <a:ext cx="20104100" cy="31750"/>
          </a:xfrm>
          <a:custGeom>
            <a:avLst/>
            <a:gdLst/>
            <a:ahLst/>
            <a:cxnLst/>
            <a:rect l="l" t="t" r="r" b="b"/>
            <a:pathLst>
              <a:path w="20104100" h="31750">
                <a:moveTo>
                  <a:pt x="0" y="0"/>
                </a:moveTo>
                <a:lnTo>
                  <a:pt x="0" y="31412"/>
                </a:lnTo>
                <a:lnTo>
                  <a:pt x="20104099" y="31412"/>
                </a:lnTo>
                <a:lnTo>
                  <a:pt x="201040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12070701" y="313306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FFFFFF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7044372" y="310036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FFFFFF"/>
                </a:solidFill>
                <a:latin typeface="Verdana"/>
                <a:cs typeface="Verdana"/>
              </a:rPr>
              <a:t>43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9704281" y="313305"/>
            <a:ext cx="80264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FFFFFF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500211" y="313305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FFFFFF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6951" y="221459"/>
            <a:ext cx="1650106" cy="607227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59"/>
            <a:ext cx="1507805" cy="607238"/>
          </a:xfrm>
          <a:prstGeom prst="rect">
            <a:avLst/>
          </a:prstGeom>
        </p:spPr>
      </p:pic>
      <p:grpSp>
        <p:nvGrpSpPr>
          <p:cNvPr id="10" name="object 10" descr=""/>
          <p:cNvGrpSpPr/>
          <p:nvPr/>
        </p:nvGrpSpPr>
        <p:grpSpPr>
          <a:xfrm>
            <a:off x="2317799" y="219887"/>
            <a:ext cx="1033144" cy="608965"/>
            <a:chOff x="2317799" y="219887"/>
            <a:chExt cx="1033144" cy="608965"/>
          </a:xfrm>
        </p:grpSpPr>
        <p:sp>
          <p:nvSpPr>
            <p:cNvPr id="11" name="object 11" descr=""/>
            <p:cNvSpPr/>
            <p:nvPr/>
          </p:nvSpPr>
          <p:spPr>
            <a:xfrm>
              <a:off x="2317799" y="219887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438416" y="321926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26"/>
              <a:ext cx="318285" cy="149055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678378" y="1596483"/>
            <a:ext cx="17574260" cy="504825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8400" spc="-145">
                <a:solidFill>
                  <a:srgbClr val="FFFFFF"/>
                </a:solidFill>
                <a:latin typeface="Verdana"/>
                <a:cs typeface="Verdana"/>
              </a:rPr>
              <a:t>Gruppenarbeit</a:t>
            </a:r>
            <a:r>
              <a:rPr dirty="0" sz="84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8400" spc="-50">
                <a:solidFill>
                  <a:srgbClr val="FFFFFF"/>
                </a:solidFill>
                <a:latin typeface="Verdana"/>
                <a:cs typeface="Verdana"/>
              </a:rPr>
              <a:t>3</a:t>
            </a:r>
            <a:endParaRPr sz="8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800">
              <a:latin typeface="Verdana"/>
              <a:cs typeface="Verdana"/>
            </a:endParaRPr>
          </a:p>
          <a:p>
            <a:pPr marL="5834380" marR="6985">
              <a:lnSpc>
                <a:spcPct val="100400"/>
              </a:lnSpc>
              <a:spcBef>
                <a:spcPts val="5"/>
              </a:spcBef>
            </a:pPr>
            <a:r>
              <a:rPr dirty="0" sz="5750" spc="-100" b="1">
                <a:solidFill>
                  <a:srgbClr val="FFFFFF"/>
                </a:solidFill>
                <a:latin typeface="Verdana"/>
                <a:cs typeface="Verdana"/>
              </a:rPr>
              <a:t>Gemeinsame</a:t>
            </a:r>
            <a:r>
              <a:rPr dirty="0" sz="5750" spc="-305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5750" spc="-10" b="1">
                <a:solidFill>
                  <a:srgbClr val="FFFFFF"/>
                </a:solidFill>
                <a:latin typeface="Verdana"/>
                <a:cs typeface="Verdana"/>
              </a:rPr>
              <a:t>Entwicklung </a:t>
            </a:r>
            <a:r>
              <a:rPr dirty="0" sz="5750" spc="-60" b="1">
                <a:solidFill>
                  <a:srgbClr val="FFFFFF"/>
                </a:solidFill>
                <a:latin typeface="Verdana"/>
                <a:cs typeface="Verdana"/>
              </a:rPr>
              <a:t>eines</a:t>
            </a:r>
            <a:r>
              <a:rPr dirty="0" sz="5750" spc="-405" b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5750" spc="-110" b="1">
                <a:solidFill>
                  <a:srgbClr val="FFFFFF"/>
                </a:solidFill>
                <a:latin typeface="Verdana"/>
                <a:cs typeface="Verdana"/>
              </a:rPr>
              <a:t>Befragungsinstruments</a:t>
            </a:r>
            <a:endParaRPr sz="5750">
              <a:latin typeface="Verdana"/>
              <a:cs typeface="Verdana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2680538" y="5184082"/>
            <a:ext cx="3378835" cy="1162685"/>
          </a:xfrm>
          <a:custGeom>
            <a:avLst/>
            <a:gdLst/>
            <a:ahLst/>
            <a:cxnLst/>
            <a:rect l="l" t="t" r="r" b="b"/>
            <a:pathLst>
              <a:path w="3378835" h="1162685">
                <a:moveTo>
                  <a:pt x="2755239" y="581126"/>
                </a:moveTo>
                <a:lnTo>
                  <a:pt x="2160790" y="237921"/>
                </a:lnTo>
                <a:lnTo>
                  <a:pt x="2152523" y="252234"/>
                </a:lnTo>
                <a:lnTo>
                  <a:pt x="2707881" y="572858"/>
                </a:lnTo>
                <a:lnTo>
                  <a:pt x="623493" y="572858"/>
                </a:lnTo>
                <a:lnTo>
                  <a:pt x="623493" y="589381"/>
                </a:lnTo>
                <a:lnTo>
                  <a:pt x="2707881" y="589381"/>
                </a:lnTo>
                <a:lnTo>
                  <a:pt x="2152523" y="910031"/>
                </a:lnTo>
                <a:lnTo>
                  <a:pt x="2160790" y="924331"/>
                </a:lnTo>
                <a:lnTo>
                  <a:pt x="2755239" y="581126"/>
                </a:lnTo>
                <a:close/>
              </a:path>
              <a:path w="3378835" h="1162685">
                <a:moveTo>
                  <a:pt x="3378733" y="581113"/>
                </a:moveTo>
                <a:lnTo>
                  <a:pt x="3376803" y="533527"/>
                </a:lnTo>
                <a:lnTo>
                  <a:pt x="3371113" y="486981"/>
                </a:lnTo>
                <a:lnTo>
                  <a:pt x="3362210" y="443572"/>
                </a:lnTo>
                <a:lnTo>
                  <a:pt x="3362210" y="581139"/>
                </a:lnTo>
                <a:lnTo>
                  <a:pt x="3360128" y="629780"/>
                </a:lnTo>
                <a:lnTo>
                  <a:pt x="3354019" y="677291"/>
                </a:lnTo>
                <a:lnTo>
                  <a:pt x="3344037" y="723493"/>
                </a:lnTo>
                <a:lnTo>
                  <a:pt x="3330346" y="768223"/>
                </a:lnTo>
                <a:lnTo>
                  <a:pt x="3313138" y="811301"/>
                </a:lnTo>
                <a:lnTo>
                  <a:pt x="3292576" y="852563"/>
                </a:lnTo>
                <a:lnTo>
                  <a:pt x="3268827" y="891832"/>
                </a:lnTo>
                <a:lnTo>
                  <a:pt x="3242068" y="928941"/>
                </a:lnTo>
                <a:lnTo>
                  <a:pt x="3212465" y="963714"/>
                </a:lnTo>
                <a:lnTo>
                  <a:pt x="3180194" y="995997"/>
                </a:lnTo>
                <a:lnTo>
                  <a:pt x="3145409" y="1025601"/>
                </a:lnTo>
                <a:lnTo>
                  <a:pt x="3108299" y="1052360"/>
                </a:lnTo>
                <a:lnTo>
                  <a:pt x="3069031" y="1076109"/>
                </a:lnTo>
                <a:lnTo>
                  <a:pt x="3027769" y="1096683"/>
                </a:lnTo>
                <a:lnTo>
                  <a:pt x="2984690" y="1113878"/>
                </a:lnTo>
                <a:lnTo>
                  <a:pt x="2939961" y="1127569"/>
                </a:lnTo>
                <a:lnTo>
                  <a:pt x="2893758" y="1137551"/>
                </a:lnTo>
                <a:lnTo>
                  <a:pt x="2846247" y="1143660"/>
                </a:lnTo>
                <a:lnTo>
                  <a:pt x="2797606" y="1145743"/>
                </a:lnTo>
                <a:lnTo>
                  <a:pt x="581139" y="1145743"/>
                </a:lnTo>
                <a:lnTo>
                  <a:pt x="532498" y="1143660"/>
                </a:lnTo>
                <a:lnTo>
                  <a:pt x="484987" y="1137551"/>
                </a:lnTo>
                <a:lnTo>
                  <a:pt x="438772" y="1127569"/>
                </a:lnTo>
                <a:lnTo>
                  <a:pt x="394055" y="1113878"/>
                </a:lnTo>
                <a:lnTo>
                  <a:pt x="350964" y="1096683"/>
                </a:lnTo>
                <a:lnTo>
                  <a:pt x="309714" y="1076109"/>
                </a:lnTo>
                <a:lnTo>
                  <a:pt x="270433" y="1052360"/>
                </a:lnTo>
                <a:lnTo>
                  <a:pt x="233324" y="1025601"/>
                </a:lnTo>
                <a:lnTo>
                  <a:pt x="198551" y="995997"/>
                </a:lnTo>
                <a:lnTo>
                  <a:pt x="166268" y="963714"/>
                </a:lnTo>
                <a:lnTo>
                  <a:pt x="136664" y="928941"/>
                </a:lnTo>
                <a:lnTo>
                  <a:pt x="109905" y="891819"/>
                </a:lnTo>
                <a:lnTo>
                  <a:pt x="86156" y="852551"/>
                </a:lnTo>
                <a:lnTo>
                  <a:pt x="65595" y="811288"/>
                </a:lnTo>
                <a:lnTo>
                  <a:pt x="48387" y="768210"/>
                </a:lnTo>
                <a:lnTo>
                  <a:pt x="34709" y="723480"/>
                </a:lnTo>
                <a:lnTo>
                  <a:pt x="24714" y="677278"/>
                </a:lnTo>
                <a:lnTo>
                  <a:pt x="18605" y="629780"/>
                </a:lnTo>
                <a:lnTo>
                  <a:pt x="16522" y="581113"/>
                </a:lnTo>
                <a:lnTo>
                  <a:pt x="18605" y="532472"/>
                </a:lnTo>
                <a:lnTo>
                  <a:pt x="24714" y="484962"/>
                </a:lnTo>
                <a:lnTo>
                  <a:pt x="34709" y="438759"/>
                </a:lnTo>
                <a:lnTo>
                  <a:pt x="48387" y="394042"/>
                </a:lnTo>
                <a:lnTo>
                  <a:pt x="65595" y="350964"/>
                </a:lnTo>
                <a:lnTo>
                  <a:pt x="86156" y="309702"/>
                </a:lnTo>
                <a:lnTo>
                  <a:pt x="109905" y="270433"/>
                </a:lnTo>
                <a:lnTo>
                  <a:pt x="136664" y="233324"/>
                </a:lnTo>
                <a:lnTo>
                  <a:pt x="166268" y="198539"/>
                </a:lnTo>
                <a:lnTo>
                  <a:pt x="198551" y="166268"/>
                </a:lnTo>
                <a:lnTo>
                  <a:pt x="233324" y="136652"/>
                </a:lnTo>
                <a:lnTo>
                  <a:pt x="270433" y="109893"/>
                </a:lnTo>
                <a:lnTo>
                  <a:pt x="309714" y="86144"/>
                </a:lnTo>
                <a:lnTo>
                  <a:pt x="350964" y="65582"/>
                </a:lnTo>
                <a:lnTo>
                  <a:pt x="394055" y="48374"/>
                </a:lnTo>
                <a:lnTo>
                  <a:pt x="438772" y="34696"/>
                </a:lnTo>
                <a:lnTo>
                  <a:pt x="484987" y="24714"/>
                </a:lnTo>
                <a:lnTo>
                  <a:pt x="532498" y="18592"/>
                </a:lnTo>
                <a:lnTo>
                  <a:pt x="581139" y="16522"/>
                </a:lnTo>
                <a:lnTo>
                  <a:pt x="2797606" y="16522"/>
                </a:lnTo>
                <a:lnTo>
                  <a:pt x="2846247" y="18592"/>
                </a:lnTo>
                <a:lnTo>
                  <a:pt x="2893758" y="24714"/>
                </a:lnTo>
                <a:lnTo>
                  <a:pt x="2939961" y="34696"/>
                </a:lnTo>
                <a:lnTo>
                  <a:pt x="2984690" y="48374"/>
                </a:lnTo>
                <a:lnTo>
                  <a:pt x="3027769" y="65582"/>
                </a:lnTo>
                <a:lnTo>
                  <a:pt x="3069031" y="86144"/>
                </a:lnTo>
                <a:lnTo>
                  <a:pt x="3108299" y="109893"/>
                </a:lnTo>
                <a:lnTo>
                  <a:pt x="3145409" y="136664"/>
                </a:lnTo>
                <a:lnTo>
                  <a:pt x="3180194" y="166268"/>
                </a:lnTo>
                <a:lnTo>
                  <a:pt x="3212465" y="198539"/>
                </a:lnTo>
                <a:lnTo>
                  <a:pt x="3242068" y="233324"/>
                </a:lnTo>
                <a:lnTo>
                  <a:pt x="3268827" y="270433"/>
                </a:lnTo>
                <a:lnTo>
                  <a:pt x="3292576" y="309702"/>
                </a:lnTo>
                <a:lnTo>
                  <a:pt x="3313138" y="350964"/>
                </a:lnTo>
                <a:lnTo>
                  <a:pt x="3330346" y="394055"/>
                </a:lnTo>
                <a:lnTo>
                  <a:pt x="3344037" y="438772"/>
                </a:lnTo>
                <a:lnTo>
                  <a:pt x="3354019" y="484987"/>
                </a:lnTo>
                <a:lnTo>
                  <a:pt x="3360128" y="532472"/>
                </a:lnTo>
                <a:lnTo>
                  <a:pt x="3362210" y="581139"/>
                </a:lnTo>
                <a:lnTo>
                  <a:pt x="3362210" y="443572"/>
                </a:lnTo>
                <a:lnTo>
                  <a:pt x="3349053" y="397637"/>
                </a:lnTo>
                <a:lnTo>
                  <a:pt x="3332988" y="355142"/>
                </a:lnTo>
                <a:lnTo>
                  <a:pt x="3313773" y="314286"/>
                </a:lnTo>
                <a:lnTo>
                  <a:pt x="3291535" y="275234"/>
                </a:lnTo>
                <a:lnTo>
                  <a:pt x="3266452" y="238137"/>
                </a:lnTo>
                <a:lnTo>
                  <a:pt x="3238665" y="203136"/>
                </a:lnTo>
                <a:lnTo>
                  <a:pt x="3208324" y="170395"/>
                </a:lnTo>
                <a:lnTo>
                  <a:pt x="3175584" y="140055"/>
                </a:lnTo>
                <a:lnTo>
                  <a:pt x="3140583" y="112268"/>
                </a:lnTo>
                <a:lnTo>
                  <a:pt x="3103486" y="87185"/>
                </a:lnTo>
                <a:lnTo>
                  <a:pt x="3064433" y="64960"/>
                </a:lnTo>
                <a:lnTo>
                  <a:pt x="3023590" y="45732"/>
                </a:lnTo>
                <a:lnTo>
                  <a:pt x="2981083" y="29667"/>
                </a:lnTo>
                <a:lnTo>
                  <a:pt x="2937091" y="16916"/>
                </a:lnTo>
                <a:lnTo>
                  <a:pt x="2935160" y="16522"/>
                </a:lnTo>
                <a:lnTo>
                  <a:pt x="2891739" y="7620"/>
                </a:lnTo>
                <a:lnTo>
                  <a:pt x="2845193" y="1930"/>
                </a:lnTo>
                <a:lnTo>
                  <a:pt x="2797606" y="0"/>
                </a:lnTo>
                <a:lnTo>
                  <a:pt x="581139" y="0"/>
                </a:lnTo>
                <a:lnTo>
                  <a:pt x="533552" y="1930"/>
                </a:lnTo>
                <a:lnTo>
                  <a:pt x="486994" y="7620"/>
                </a:lnTo>
                <a:lnTo>
                  <a:pt x="441655" y="16916"/>
                </a:lnTo>
                <a:lnTo>
                  <a:pt x="397649" y="29667"/>
                </a:lnTo>
                <a:lnTo>
                  <a:pt x="355155" y="45732"/>
                </a:lnTo>
                <a:lnTo>
                  <a:pt x="314299" y="64960"/>
                </a:lnTo>
                <a:lnTo>
                  <a:pt x="275247" y="87185"/>
                </a:lnTo>
                <a:lnTo>
                  <a:pt x="238150" y="112268"/>
                </a:lnTo>
                <a:lnTo>
                  <a:pt x="203149" y="140055"/>
                </a:lnTo>
                <a:lnTo>
                  <a:pt x="170408" y="170395"/>
                </a:lnTo>
                <a:lnTo>
                  <a:pt x="140068" y="203149"/>
                </a:lnTo>
                <a:lnTo>
                  <a:pt x="112280" y="238137"/>
                </a:lnTo>
                <a:lnTo>
                  <a:pt x="87198" y="275247"/>
                </a:lnTo>
                <a:lnTo>
                  <a:pt x="64973" y="314299"/>
                </a:lnTo>
                <a:lnTo>
                  <a:pt x="45745" y="355142"/>
                </a:lnTo>
                <a:lnTo>
                  <a:pt x="29679" y="397649"/>
                </a:lnTo>
                <a:lnTo>
                  <a:pt x="16929" y="441655"/>
                </a:lnTo>
                <a:lnTo>
                  <a:pt x="7620" y="486994"/>
                </a:lnTo>
                <a:lnTo>
                  <a:pt x="1930" y="533552"/>
                </a:lnTo>
                <a:lnTo>
                  <a:pt x="0" y="581139"/>
                </a:lnTo>
                <a:lnTo>
                  <a:pt x="1930" y="628726"/>
                </a:lnTo>
                <a:lnTo>
                  <a:pt x="7620" y="675271"/>
                </a:lnTo>
                <a:lnTo>
                  <a:pt x="16929" y="720623"/>
                </a:lnTo>
                <a:lnTo>
                  <a:pt x="29679" y="764628"/>
                </a:lnTo>
                <a:lnTo>
                  <a:pt x="45745" y="807123"/>
                </a:lnTo>
                <a:lnTo>
                  <a:pt x="64973" y="847979"/>
                </a:lnTo>
                <a:lnTo>
                  <a:pt x="87198" y="887018"/>
                </a:lnTo>
                <a:lnTo>
                  <a:pt x="112280" y="924128"/>
                </a:lnTo>
                <a:lnTo>
                  <a:pt x="140068" y="959116"/>
                </a:lnTo>
                <a:lnTo>
                  <a:pt x="170408" y="991870"/>
                </a:lnTo>
                <a:lnTo>
                  <a:pt x="203149" y="1022210"/>
                </a:lnTo>
                <a:lnTo>
                  <a:pt x="238150" y="1049997"/>
                </a:lnTo>
                <a:lnTo>
                  <a:pt x="275247" y="1075080"/>
                </a:lnTo>
                <a:lnTo>
                  <a:pt x="314299" y="1097305"/>
                </a:lnTo>
                <a:lnTo>
                  <a:pt x="355155" y="1116520"/>
                </a:lnTo>
                <a:lnTo>
                  <a:pt x="397649" y="1132586"/>
                </a:lnTo>
                <a:lnTo>
                  <a:pt x="441655" y="1145349"/>
                </a:lnTo>
                <a:lnTo>
                  <a:pt x="486994" y="1154645"/>
                </a:lnTo>
                <a:lnTo>
                  <a:pt x="533552" y="1160335"/>
                </a:lnTo>
                <a:lnTo>
                  <a:pt x="581139" y="1162265"/>
                </a:lnTo>
                <a:lnTo>
                  <a:pt x="2797606" y="1162265"/>
                </a:lnTo>
                <a:lnTo>
                  <a:pt x="2845193" y="1160335"/>
                </a:lnTo>
                <a:lnTo>
                  <a:pt x="2891739" y="1154645"/>
                </a:lnTo>
                <a:lnTo>
                  <a:pt x="2935160" y="1145743"/>
                </a:lnTo>
                <a:lnTo>
                  <a:pt x="2937091" y="1145349"/>
                </a:lnTo>
                <a:lnTo>
                  <a:pt x="2981083" y="1132586"/>
                </a:lnTo>
                <a:lnTo>
                  <a:pt x="3023590" y="1116520"/>
                </a:lnTo>
                <a:lnTo>
                  <a:pt x="3064433" y="1097305"/>
                </a:lnTo>
                <a:lnTo>
                  <a:pt x="3103486" y="1075080"/>
                </a:lnTo>
                <a:lnTo>
                  <a:pt x="3140583" y="1049985"/>
                </a:lnTo>
                <a:lnTo>
                  <a:pt x="3175584" y="1022197"/>
                </a:lnTo>
                <a:lnTo>
                  <a:pt x="3208324" y="991857"/>
                </a:lnTo>
                <a:lnTo>
                  <a:pt x="3238665" y="959116"/>
                </a:lnTo>
                <a:lnTo>
                  <a:pt x="3266452" y="924115"/>
                </a:lnTo>
                <a:lnTo>
                  <a:pt x="3291535" y="887018"/>
                </a:lnTo>
                <a:lnTo>
                  <a:pt x="3313773" y="847966"/>
                </a:lnTo>
                <a:lnTo>
                  <a:pt x="3332988" y="807110"/>
                </a:lnTo>
                <a:lnTo>
                  <a:pt x="3349053" y="764616"/>
                </a:lnTo>
                <a:lnTo>
                  <a:pt x="3361817" y="720610"/>
                </a:lnTo>
                <a:lnTo>
                  <a:pt x="3371113" y="675259"/>
                </a:lnTo>
                <a:lnTo>
                  <a:pt x="3376803" y="628713"/>
                </a:lnTo>
                <a:lnTo>
                  <a:pt x="3378733" y="58111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44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1411585" cy="536067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60" b="1">
                <a:solidFill>
                  <a:srgbClr val="0546A2"/>
                </a:solidFill>
                <a:latin typeface="Verdana"/>
                <a:cs typeface="Verdana"/>
              </a:rPr>
              <a:t>Begrüßung</a:t>
            </a: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6400" spc="-2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585" b="1">
                <a:solidFill>
                  <a:srgbClr val="0546A2"/>
                </a:solidFill>
                <a:latin typeface="Verdana"/>
                <a:cs typeface="Verdana"/>
              </a:rPr>
              <a:t>V</a:t>
            </a:r>
            <a:r>
              <a:rPr dirty="0" sz="6400" spc="-285" b="1">
                <a:solidFill>
                  <a:srgbClr val="0546A2"/>
                </a:solidFill>
                <a:latin typeface="Verdana"/>
                <a:cs typeface="Verdana"/>
              </a:rPr>
              <a:t>o</a:t>
            </a:r>
            <a:r>
              <a:rPr dirty="0" sz="6400" spc="-180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s</a:t>
            </a:r>
            <a:r>
              <a:rPr dirty="0" sz="6400" spc="-229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e</a:t>
            </a:r>
            <a:r>
              <a:rPr dirty="0" sz="6400" spc="-5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0" b="1">
                <a:solidFill>
                  <a:srgbClr val="0546A2"/>
                </a:solidFill>
                <a:latin typeface="Verdana"/>
                <a:cs typeface="Verdana"/>
              </a:rPr>
              <a:t>lung</a:t>
            </a:r>
            <a:endParaRPr sz="6400">
              <a:latin typeface="Verdana"/>
              <a:cs typeface="Verdana"/>
            </a:endParaRPr>
          </a:p>
          <a:p>
            <a:pPr marL="923290">
              <a:lnSpc>
                <a:spcPct val="100000"/>
              </a:lnSpc>
              <a:spcBef>
                <a:spcPts val="6955"/>
              </a:spcBef>
            </a:pP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Wir</a:t>
            </a:r>
            <a:r>
              <a:rPr dirty="0" sz="5750" spc="-2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5" i="1">
                <a:solidFill>
                  <a:srgbClr val="0546A2"/>
                </a:solidFill>
                <a:latin typeface="Rockwell"/>
                <a:cs typeface="Rockwell"/>
              </a:rPr>
              <a:t>stellen</a:t>
            </a:r>
            <a:r>
              <a:rPr dirty="0" sz="5750" spc="-22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uns</a:t>
            </a:r>
            <a:r>
              <a:rPr dirty="0" sz="5750" spc="-22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0" i="1">
                <a:solidFill>
                  <a:srgbClr val="0546A2"/>
                </a:solidFill>
                <a:latin typeface="Rockwell"/>
                <a:cs typeface="Rockwell"/>
              </a:rPr>
              <a:t>einander</a:t>
            </a:r>
            <a:r>
              <a:rPr dirty="0" sz="5750" spc="-2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vor</a:t>
            </a:r>
            <a:r>
              <a:rPr dirty="0" sz="5750" spc="-22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35" i="1">
                <a:solidFill>
                  <a:srgbClr val="0546A2"/>
                </a:solidFill>
                <a:latin typeface="Rockwell"/>
                <a:cs typeface="Rockwell"/>
              </a:rPr>
              <a:t>...</a:t>
            </a:r>
            <a:endParaRPr sz="5750">
              <a:latin typeface="Rockwell"/>
              <a:cs typeface="Rockwell"/>
            </a:endParaRPr>
          </a:p>
          <a:p>
            <a:pPr marL="1876425" indent="-366395">
              <a:lnSpc>
                <a:spcPct val="100000"/>
              </a:lnSpc>
              <a:spcBef>
                <a:spcPts val="3895"/>
              </a:spcBef>
              <a:buChar char="•"/>
              <a:tabLst>
                <a:tab pos="1876425" algn="l"/>
              </a:tabLst>
            </a:pP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Name</a:t>
            </a:r>
            <a:endParaRPr sz="2450">
              <a:latin typeface="Verdana"/>
              <a:cs typeface="Verdana"/>
            </a:endParaRPr>
          </a:p>
          <a:p>
            <a:pPr marL="1876425" indent="-366395">
              <a:lnSpc>
                <a:spcPct val="100000"/>
              </a:lnSpc>
              <a:spcBef>
                <a:spcPts val="2090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Ich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bin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heute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hier,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weil…</a:t>
            </a:r>
            <a:endParaRPr sz="2450">
              <a:latin typeface="Verdana"/>
              <a:cs typeface="Verdana"/>
            </a:endParaRPr>
          </a:p>
          <a:p>
            <a:pPr marL="1877060" marR="2110105" indent="-367030">
              <a:lnSpc>
                <a:spcPct val="120600"/>
              </a:lnSpc>
              <a:spcBef>
                <a:spcPts val="1485"/>
              </a:spcBef>
              <a:buChar char="•"/>
              <a:tabLst>
                <a:tab pos="187706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Ich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habe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bereits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Erfahrung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an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Forschungsprojekten…</a:t>
            </a:r>
            <a:endParaRPr sz="2450">
              <a:latin typeface="Verdana"/>
              <a:cs typeface="Verdana"/>
            </a:endParaRPr>
          </a:p>
        </p:txBody>
      </p:sp>
      <p:pic>
        <p:nvPicPr>
          <p:cNvPr id="13" name="object 13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465514" y="3617612"/>
            <a:ext cx="4605988" cy="5693502"/>
          </a:xfrm>
          <a:prstGeom prst="rect">
            <a:avLst/>
          </a:prstGeom>
        </p:spPr>
      </p:pic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45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grpSp>
        <p:nvGrpSpPr>
          <p:cNvPr id="12" name="object 12" descr=""/>
          <p:cNvGrpSpPr/>
          <p:nvPr/>
        </p:nvGrpSpPr>
        <p:grpSpPr>
          <a:xfrm>
            <a:off x="2554895" y="6371694"/>
            <a:ext cx="356235" cy="106045"/>
            <a:chOff x="2554895" y="6371694"/>
            <a:chExt cx="356235" cy="106045"/>
          </a:xfrm>
        </p:grpSpPr>
        <p:sp>
          <p:nvSpPr>
            <p:cNvPr id="13" name="object 13" descr=""/>
            <p:cNvSpPr/>
            <p:nvPr/>
          </p:nvSpPr>
          <p:spPr>
            <a:xfrm>
              <a:off x="2554895" y="6424624"/>
              <a:ext cx="268605" cy="0"/>
            </a:xfrm>
            <a:custGeom>
              <a:avLst/>
              <a:gdLst/>
              <a:ahLst/>
              <a:cxnLst/>
              <a:rect l="l" t="t" r="r" b="b"/>
              <a:pathLst>
                <a:path w="268605" h="0">
                  <a:moveTo>
                    <a:pt x="0" y="0"/>
                  </a:moveTo>
                  <a:lnTo>
                    <a:pt x="268190" y="0"/>
                  </a:lnTo>
                </a:path>
              </a:pathLst>
            </a:custGeom>
            <a:ln w="31412">
              <a:solidFill>
                <a:srgbClr val="0546A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765486" y="6371694"/>
              <a:ext cx="145415" cy="106045"/>
            </a:xfrm>
            <a:custGeom>
              <a:avLst/>
              <a:gdLst/>
              <a:ahLst/>
              <a:cxnLst/>
              <a:rect l="l" t="t" r="r" b="b"/>
              <a:pathLst>
                <a:path w="145414" h="106045">
                  <a:moveTo>
                    <a:pt x="0" y="0"/>
                  </a:moveTo>
                  <a:lnTo>
                    <a:pt x="0" y="105860"/>
                  </a:lnTo>
                  <a:lnTo>
                    <a:pt x="145419" y="529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46A2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 descr=""/>
          <p:cNvGrpSpPr/>
          <p:nvPr/>
        </p:nvGrpSpPr>
        <p:grpSpPr>
          <a:xfrm>
            <a:off x="2554895" y="7434488"/>
            <a:ext cx="356235" cy="106045"/>
            <a:chOff x="2554895" y="7434488"/>
            <a:chExt cx="356235" cy="106045"/>
          </a:xfrm>
        </p:grpSpPr>
        <p:sp>
          <p:nvSpPr>
            <p:cNvPr id="16" name="object 16" descr=""/>
            <p:cNvSpPr/>
            <p:nvPr/>
          </p:nvSpPr>
          <p:spPr>
            <a:xfrm>
              <a:off x="2554895" y="7487419"/>
              <a:ext cx="268605" cy="0"/>
            </a:xfrm>
            <a:custGeom>
              <a:avLst/>
              <a:gdLst/>
              <a:ahLst/>
              <a:cxnLst/>
              <a:rect l="l" t="t" r="r" b="b"/>
              <a:pathLst>
                <a:path w="268605" h="0">
                  <a:moveTo>
                    <a:pt x="0" y="0"/>
                  </a:moveTo>
                  <a:lnTo>
                    <a:pt x="268190" y="0"/>
                  </a:lnTo>
                </a:path>
              </a:pathLst>
            </a:custGeom>
            <a:ln w="31412">
              <a:solidFill>
                <a:srgbClr val="0546A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765486" y="7434488"/>
              <a:ext cx="145415" cy="106045"/>
            </a:xfrm>
            <a:custGeom>
              <a:avLst/>
              <a:gdLst/>
              <a:ahLst/>
              <a:cxnLst/>
              <a:rect l="l" t="t" r="r" b="b"/>
              <a:pathLst>
                <a:path w="145414" h="106045">
                  <a:moveTo>
                    <a:pt x="0" y="0"/>
                  </a:moveTo>
                  <a:lnTo>
                    <a:pt x="0" y="105860"/>
                  </a:lnTo>
                  <a:lnTo>
                    <a:pt x="145419" y="529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46A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678378" y="1655627"/>
            <a:ext cx="17418050" cy="708596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9058275" algn="l"/>
              </a:tabLst>
            </a:pPr>
            <a:r>
              <a:rPr dirty="0" sz="6400" spc="-280" b="1">
                <a:solidFill>
                  <a:srgbClr val="0546A2"/>
                </a:solidFill>
                <a:latin typeface="Verdana"/>
                <a:cs typeface="Verdana"/>
              </a:rPr>
              <a:t>Datenerhebung: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6400" spc="-270" b="1">
                <a:solidFill>
                  <a:srgbClr val="F8CC09"/>
                </a:solidFill>
                <a:latin typeface="Verdana"/>
                <a:cs typeface="Verdana"/>
              </a:rPr>
              <a:t>Grundlagen</a:t>
            </a:r>
            <a:endParaRPr sz="6400">
              <a:latin typeface="Verdana"/>
              <a:cs typeface="Verdana"/>
            </a:endParaRPr>
          </a:p>
          <a:p>
            <a:pPr marL="1876425" indent="-366395">
              <a:lnSpc>
                <a:spcPct val="100000"/>
              </a:lnSpc>
              <a:spcBef>
                <a:spcPts val="5610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Datenerhebung,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also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Sammeln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Daten,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wichtiger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Teil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Studien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(Döring</a:t>
            </a:r>
            <a:r>
              <a:rPr dirty="0" sz="1900" spc="-2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900" spc="-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Bortz,</a:t>
            </a:r>
            <a:r>
              <a:rPr dirty="0" sz="1900" spc="-2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2016)</a:t>
            </a:r>
            <a:endParaRPr sz="1900">
              <a:latin typeface="Verdana"/>
              <a:cs typeface="Verdana"/>
            </a:endParaRPr>
          </a:p>
          <a:p>
            <a:pPr marL="1876425" marR="823594" indent="-367030">
              <a:lnSpc>
                <a:spcPct val="120600"/>
              </a:lnSpc>
              <a:spcBef>
                <a:spcPts val="1485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Datenerhebung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meint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systematische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Sammeln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Informationen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Beantwortung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von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Forschungsfragen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Überprüfung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Hypothesen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(Döring</a:t>
            </a:r>
            <a:r>
              <a:rPr dirty="0" sz="1900" spc="-3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900" spc="-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Bortz,</a:t>
            </a:r>
            <a:r>
              <a:rPr dirty="0" sz="1900" spc="-3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2016)</a:t>
            </a:r>
            <a:endParaRPr sz="1900">
              <a:latin typeface="Verdana"/>
              <a:cs typeface="Verdana"/>
            </a:endParaRPr>
          </a:p>
          <a:p>
            <a:pPr marL="2159000" marR="3597910" indent="-283210">
              <a:lnSpc>
                <a:spcPct val="120600"/>
              </a:lnSpc>
              <a:spcBef>
                <a:spcPts val="148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Systematisch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=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Datenerhebung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wird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nach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einem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vorher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festgelegten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und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strukturierten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Plan/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Verfahren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durchgeführt</a:t>
            </a:r>
            <a:endParaRPr sz="2450">
              <a:latin typeface="Verdana"/>
              <a:cs typeface="Verdana"/>
            </a:endParaRPr>
          </a:p>
          <a:p>
            <a:pPr marL="2483485" marR="2831465">
              <a:lnSpc>
                <a:spcPct val="120600"/>
              </a:lnSpc>
              <a:spcBef>
                <a:spcPts val="148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werden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nicht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zufällig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oder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willkürlich gesammelt, sondern in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einer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strukturierten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Art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Weise,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sich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wissenschaftliche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Methoden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stützt</a:t>
            </a:r>
            <a:endParaRPr sz="2450">
              <a:latin typeface="Verdana"/>
              <a:cs typeface="Verdana"/>
            </a:endParaRPr>
          </a:p>
          <a:p>
            <a:pPr marL="2483485">
              <a:lnSpc>
                <a:spcPct val="100000"/>
              </a:lnSpc>
              <a:spcBef>
                <a:spcPts val="209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Vorgehen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Forschenden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somit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wiederholbar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überprüfbar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Dritte</a:t>
            </a:r>
            <a:endParaRPr sz="2450">
              <a:latin typeface="Verdana"/>
              <a:cs typeface="Verdana"/>
            </a:endParaRPr>
          </a:p>
          <a:p>
            <a:pPr marL="1876425" marR="91440" indent="-367030">
              <a:lnSpc>
                <a:spcPct val="120600"/>
              </a:lnSpc>
              <a:spcBef>
                <a:spcPts val="1480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Es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gibt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viele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verschiedene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Methoden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Datenerhebung,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sich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ihrem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Ablauf,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erhaltenen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Datenarten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dem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Aufwand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unterscheiden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(Döring</a:t>
            </a:r>
            <a:r>
              <a:rPr dirty="0" sz="1900" spc="-2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900" spc="-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Bortz,</a:t>
            </a:r>
            <a:r>
              <a:rPr dirty="0" sz="1900" spc="-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2016)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8073047" y="2019420"/>
            <a:ext cx="1277620" cy="439420"/>
          </a:xfrm>
          <a:custGeom>
            <a:avLst/>
            <a:gdLst/>
            <a:ahLst/>
            <a:cxnLst/>
            <a:rect l="l" t="t" r="r" b="b"/>
            <a:pathLst>
              <a:path w="1277620" h="439419">
                <a:moveTo>
                  <a:pt x="1041717" y="219710"/>
                </a:moveTo>
                <a:lnTo>
                  <a:pt x="816952" y="89954"/>
                </a:lnTo>
                <a:lnTo>
                  <a:pt x="813841" y="95364"/>
                </a:lnTo>
                <a:lnTo>
                  <a:pt x="1023810" y="216585"/>
                </a:lnTo>
                <a:lnTo>
                  <a:pt x="235724" y="216585"/>
                </a:lnTo>
                <a:lnTo>
                  <a:pt x="235724" y="222834"/>
                </a:lnTo>
                <a:lnTo>
                  <a:pt x="1023810" y="222834"/>
                </a:lnTo>
                <a:lnTo>
                  <a:pt x="813841" y="344068"/>
                </a:lnTo>
                <a:lnTo>
                  <a:pt x="816952" y="349465"/>
                </a:lnTo>
                <a:lnTo>
                  <a:pt x="1041717" y="219710"/>
                </a:lnTo>
                <a:close/>
              </a:path>
              <a:path w="1277620" h="439419">
                <a:moveTo>
                  <a:pt x="1277454" y="219710"/>
                </a:moveTo>
                <a:lnTo>
                  <a:pt x="1272984" y="175475"/>
                </a:lnTo>
                <a:lnTo>
                  <a:pt x="1271206" y="169773"/>
                </a:lnTo>
                <a:lnTo>
                  <a:pt x="1271206" y="219710"/>
                </a:lnTo>
                <a:lnTo>
                  <a:pt x="1265555" y="268605"/>
                </a:lnTo>
                <a:lnTo>
                  <a:pt x="1249464" y="313512"/>
                </a:lnTo>
                <a:lnTo>
                  <a:pt x="1224241" y="353148"/>
                </a:lnTo>
                <a:lnTo>
                  <a:pt x="1191171" y="386232"/>
                </a:lnTo>
                <a:lnTo>
                  <a:pt x="1151521" y="411454"/>
                </a:lnTo>
                <a:lnTo>
                  <a:pt x="1106614" y="427532"/>
                </a:lnTo>
                <a:lnTo>
                  <a:pt x="1057732" y="433184"/>
                </a:lnTo>
                <a:lnTo>
                  <a:pt x="219722" y="433184"/>
                </a:lnTo>
                <a:lnTo>
                  <a:pt x="170840" y="427532"/>
                </a:lnTo>
                <a:lnTo>
                  <a:pt x="125920" y="411454"/>
                </a:lnTo>
                <a:lnTo>
                  <a:pt x="86283" y="386232"/>
                </a:lnTo>
                <a:lnTo>
                  <a:pt x="53200" y="353148"/>
                </a:lnTo>
                <a:lnTo>
                  <a:pt x="27978" y="313512"/>
                </a:lnTo>
                <a:lnTo>
                  <a:pt x="11887" y="268592"/>
                </a:lnTo>
                <a:lnTo>
                  <a:pt x="6248" y="219710"/>
                </a:lnTo>
                <a:lnTo>
                  <a:pt x="11887" y="170815"/>
                </a:lnTo>
                <a:lnTo>
                  <a:pt x="27978" y="125907"/>
                </a:lnTo>
                <a:lnTo>
                  <a:pt x="53200" y="86271"/>
                </a:lnTo>
                <a:lnTo>
                  <a:pt x="86283" y="53200"/>
                </a:lnTo>
                <a:lnTo>
                  <a:pt x="125920" y="27978"/>
                </a:lnTo>
                <a:lnTo>
                  <a:pt x="170840" y="11887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87"/>
                </a:lnTo>
                <a:lnTo>
                  <a:pt x="1151521" y="27978"/>
                </a:lnTo>
                <a:lnTo>
                  <a:pt x="1191171" y="53200"/>
                </a:lnTo>
                <a:lnTo>
                  <a:pt x="1224241" y="86283"/>
                </a:lnTo>
                <a:lnTo>
                  <a:pt x="1249464" y="125920"/>
                </a:lnTo>
                <a:lnTo>
                  <a:pt x="1265555" y="170827"/>
                </a:lnTo>
                <a:lnTo>
                  <a:pt x="1271206" y="219710"/>
                </a:lnTo>
                <a:lnTo>
                  <a:pt x="1271206" y="169773"/>
                </a:lnTo>
                <a:lnTo>
                  <a:pt x="1239875" y="96951"/>
                </a:lnTo>
                <a:lnTo>
                  <a:pt x="1213027" y="64414"/>
                </a:lnTo>
                <a:lnTo>
                  <a:pt x="1180490" y="37566"/>
                </a:lnTo>
                <a:lnTo>
                  <a:pt x="1143177" y="17284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84"/>
                </a:lnTo>
                <a:lnTo>
                  <a:pt x="96964" y="37566"/>
                </a:lnTo>
                <a:lnTo>
                  <a:pt x="64427" y="64414"/>
                </a:lnTo>
                <a:lnTo>
                  <a:pt x="37579" y="96951"/>
                </a:lnTo>
                <a:lnTo>
                  <a:pt x="17297" y="134264"/>
                </a:lnTo>
                <a:lnTo>
                  <a:pt x="4470" y="175488"/>
                </a:lnTo>
                <a:lnTo>
                  <a:pt x="0" y="219710"/>
                </a:lnTo>
                <a:lnTo>
                  <a:pt x="4470" y="263944"/>
                </a:lnTo>
                <a:lnTo>
                  <a:pt x="17297" y="305155"/>
                </a:lnTo>
                <a:lnTo>
                  <a:pt x="37579" y="342468"/>
                </a:lnTo>
                <a:lnTo>
                  <a:pt x="64427" y="375005"/>
                </a:lnTo>
                <a:lnTo>
                  <a:pt x="96964" y="401853"/>
                </a:lnTo>
                <a:lnTo>
                  <a:pt x="134277" y="422135"/>
                </a:lnTo>
                <a:lnTo>
                  <a:pt x="175501" y="434949"/>
                </a:lnTo>
                <a:lnTo>
                  <a:pt x="219722" y="439420"/>
                </a:lnTo>
                <a:lnTo>
                  <a:pt x="1057732" y="439420"/>
                </a:lnTo>
                <a:lnTo>
                  <a:pt x="1101953" y="434949"/>
                </a:lnTo>
                <a:lnTo>
                  <a:pt x="1143177" y="422135"/>
                </a:lnTo>
                <a:lnTo>
                  <a:pt x="1180490" y="401853"/>
                </a:lnTo>
                <a:lnTo>
                  <a:pt x="1213027" y="375005"/>
                </a:lnTo>
                <a:lnTo>
                  <a:pt x="1239875" y="342468"/>
                </a:lnTo>
                <a:lnTo>
                  <a:pt x="1260157" y="305155"/>
                </a:lnTo>
                <a:lnTo>
                  <a:pt x="1272984" y="263931"/>
                </a:lnTo>
                <a:lnTo>
                  <a:pt x="1277454" y="219710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46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6982459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80" b="1">
                <a:solidFill>
                  <a:srgbClr val="0546A2"/>
                </a:solidFill>
                <a:latin typeface="Verdana"/>
                <a:cs typeface="Verdana"/>
              </a:rPr>
              <a:t>Datenerhebung: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9724469" y="1655627"/>
            <a:ext cx="2447290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160" b="1">
                <a:solidFill>
                  <a:srgbClr val="F8CC09"/>
                </a:solidFill>
                <a:latin typeface="Verdana"/>
                <a:cs typeface="Verdana"/>
              </a:rPr>
              <a:t>Arten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9448798" y="3706097"/>
            <a:ext cx="8580755" cy="668274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Beobachtung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Situationen/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Verhaltensweisen</a:t>
            </a:r>
            <a:endParaRPr sz="245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3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23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Mündliche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Beantwortung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gestellten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Fragen</a:t>
            </a:r>
            <a:endParaRPr sz="24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4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Schriftliche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Beantwortung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Fragebogens</a:t>
            </a:r>
            <a:endParaRPr sz="24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050">
              <a:latin typeface="Verdana"/>
              <a:cs typeface="Verdana"/>
            </a:endParaRPr>
          </a:p>
          <a:p>
            <a:pPr marL="12700" marR="2496185">
              <a:lnSpc>
                <a:spcPct val="120600"/>
              </a:lnSpc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Verwendung</a:t>
            </a:r>
            <a:r>
              <a:rPr dirty="0" sz="2450" spc="-10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9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Tests,</a:t>
            </a:r>
            <a:r>
              <a:rPr dirty="0" sz="2450" spc="-9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um</a:t>
            </a:r>
            <a:r>
              <a:rPr dirty="0" sz="24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bestimmte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Fähigkeiten/Eigenschaften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messen</a:t>
            </a:r>
            <a:endParaRPr sz="24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7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Messungen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körperlicher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Reaktionen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(z.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B.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Blutdruck)</a:t>
            </a:r>
            <a:endParaRPr sz="24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40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Untersuchung</a:t>
            </a:r>
            <a:r>
              <a:rPr dirty="0" sz="24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schriftlicher/</a:t>
            </a:r>
            <a:r>
              <a:rPr dirty="0" sz="24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digitaler</a:t>
            </a:r>
            <a:r>
              <a:rPr dirty="0" sz="24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Dokumente</a:t>
            </a:r>
            <a:endParaRPr sz="245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3000">
              <a:latin typeface="Verdana"/>
              <a:cs typeface="Verdana"/>
            </a:endParaRPr>
          </a:p>
          <a:p>
            <a:pPr algn="r" marR="5080">
              <a:lnSpc>
                <a:spcPct val="100000"/>
              </a:lnSpc>
              <a:spcBef>
                <a:spcPts val="1845"/>
              </a:spcBef>
            </a:pP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(Döring</a:t>
            </a:r>
            <a:r>
              <a:rPr dirty="0" sz="1900" spc="-5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900" spc="-5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Bortz,</a:t>
            </a:r>
            <a:r>
              <a:rPr dirty="0" sz="1900" spc="-4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2016)</a:t>
            </a:r>
            <a:endParaRPr sz="1900">
              <a:latin typeface="Verdana"/>
              <a:cs typeface="Verdana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20822" y="3319260"/>
            <a:ext cx="7239607" cy="6614228"/>
          </a:xfrm>
          <a:prstGeom prst="rect">
            <a:avLst/>
          </a:prstGeom>
        </p:spPr>
      </p:pic>
      <p:sp>
        <p:nvSpPr>
          <p:cNvPr id="16" name="object 16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8041640" y="2019420"/>
            <a:ext cx="1277620" cy="439420"/>
          </a:xfrm>
          <a:custGeom>
            <a:avLst/>
            <a:gdLst/>
            <a:ahLst/>
            <a:cxnLst/>
            <a:rect l="l" t="t" r="r" b="b"/>
            <a:pathLst>
              <a:path w="1277620" h="439419">
                <a:moveTo>
                  <a:pt x="1041704" y="219710"/>
                </a:moveTo>
                <a:lnTo>
                  <a:pt x="816952" y="89954"/>
                </a:lnTo>
                <a:lnTo>
                  <a:pt x="813828" y="95364"/>
                </a:lnTo>
                <a:lnTo>
                  <a:pt x="1023810" y="216585"/>
                </a:lnTo>
                <a:lnTo>
                  <a:pt x="235724" y="216585"/>
                </a:lnTo>
                <a:lnTo>
                  <a:pt x="235724" y="222834"/>
                </a:lnTo>
                <a:lnTo>
                  <a:pt x="1023810" y="222834"/>
                </a:lnTo>
                <a:lnTo>
                  <a:pt x="813828" y="344068"/>
                </a:lnTo>
                <a:lnTo>
                  <a:pt x="816952" y="349465"/>
                </a:lnTo>
                <a:lnTo>
                  <a:pt x="1041704" y="219710"/>
                </a:lnTo>
                <a:close/>
              </a:path>
              <a:path w="1277620" h="439419">
                <a:moveTo>
                  <a:pt x="1277442" y="219710"/>
                </a:moveTo>
                <a:lnTo>
                  <a:pt x="1272971" y="175475"/>
                </a:lnTo>
                <a:lnTo>
                  <a:pt x="1271193" y="169760"/>
                </a:lnTo>
                <a:lnTo>
                  <a:pt x="1271193" y="219710"/>
                </a:lnTo>
                <a:lnTo>
                  <a:pt x="1265542" y="268605"/>
                </a:lnTo>
                <a:lnTo>
                  <a:pt x="1249464" y="313512"/>
                </a:lnTo>
                <a:lnTo>
                  <a:pt x="1224241" y="353148"/>
                </a:lnTo>
                <a:lnTo>
                  <a:pt x="1191158" y="386232"/>
                </a:lnTo>
                <a:lnTo>
                  <a:pt x="1151521" y="411454"/>
                </a:lnTo>
                <a:lnTo>
                  <a:pt x="1106614" y="427532"/>
                </a:lnTo>
                <a:lnTo>
                  <a:pt x="1057719" y="433184"/>
                </a:lnTo>
                <a:lnTo>
                  <a:pt x="219722" y="433184"/>
                </a:lnTo>
                <a:lnTo>
                  <a:pt x="170827" y="427532"/>
                </a:lnTo>
                <a:lnTo>
                  <a:pt x="125920" y="411454"/>
                </a:lnTo>
                <a:lnTo>
                  <a:pt x="86283" y="386232"/>
                </a:lnTo>
                <a:lnTo>
                  <a:pt x="53200" y="353148"/>
                </a:lnTo>
                <a:lnTo>
                  <a:pt x="27965" y="313512"/>
                </a:lnTo>
                <a:lnTo>
                  <a:pt x="11887" y="268592"/>
                </a:lnTo>
                <a:lnTo>
                  <a:pt x="6235" y="219710"/>
                </a:lnTo>
                <a:lnTo>
                  <a:pt x="11887" y="170815"/>
                </a:lnTo>
                <a:lnTo>
                  <a:pt x="27965" y="125907"/>
                </a:lnTo>
                <a:lnTo>
                  <a:pt x="53200" y="86271"/>
                </a:lnTo>
                <a:lnTo>
                  <a:pt x="86283" y="53200"/>
                </a:lnTo>
                <a:lnTo>
                  <a:pt x="125920" y="27978"/>
                </a:lnTo>
                <a:lnTo>
                  <a:pt x="170827" y="11887"/>
                </a:lnTo>
                <a:lnTo>
                  <a:pt x="219722" y="6248"/>
                </a:lnTo>
                <a:lnTo>
                  <a:pt x="1057719" y="6248"/>
                </a:lnTo>
                <a:lnTo>
                  <a:pt x="1106614" y="11887"/>
                </a:lnTo>
                <a:lnTo>
                  <a:pt x="1151521" y="27978"/>
                </a:lnTo>
                <a:lnTo>
                  <a:pt x="1191158" y="53200"/>
                </a:lnTo>
                <a:lnTo>
                  <a:pt x="1224241" y="86283"/>
                </a:lnTo>
                <a:lnTo>
                  <a:pt x="1249464" y="125920"/>
                </a:lnTo>
                <a:lnTo>
                  <a:pt x="1265542" y="170827"/>
                </a:lnTo>
                <a:lnTo>
                  <a:pt x="1271193" y="219710"/>
                </a:lnTo>
                <a:lnTo>
                  <a:pt x="1271193" y="169760"/>
                </a:lnTo>
                <a:lnTo>
                  <a:pt x="1239862" y="96951"/>
                </a:lnTo>
                <a:lnTo>
                  <a:pt x="1213015" y="64414"/>
                </a:lnTo>
                <a:lnTo>
                  <a:pt x="1180490" y="37566"/>
                </a:lnTo>
                <a:lnTo>
                  <a:pt x="1143165" y="17284"/>
                </a:lnTo>
                <a:lnTo>
                  <a:pt x="1107668" y="6248"/>
                </a:lnTo>
                <a:lnTo>
                  <a:pt x="1101953" y="4470"/>
                </a:lnTo>
                <a:lnTo>
                  <a:pt x="1057719" y="0"/>
                </a:lnTo>
                <a:lnTo>
                  <a:pt x="219722" y="0"/>
                </a:lnTo>
                <a:lnTo>
                  <a:pt x="175488" y="4470"/>
                </a:lnTo>
                <a:lnTo>
                  <a:pt x="134277" y="17284"/>
                </a:lnTo>
                <a:lnTo>
                  <a:pt x="96951" y="37566"/>
                </a:lnTo>
                <a:lnTo>
                  <a:pt x="64427" y="64414"/>
                </a:lnTo>
                <a:lnTo>
                  <a:pt x="37579" y="96951"/>
                </a:lnTo>
                <a:lnTo>
                  <a:pt x="17297" y="134264"/>
                </a:lnTo>
                <a:lnTo>
                  <a:pt x="4470" y="175488"/>
                </a:lnTo>
                <a:lnTo>
                  <a:pt x="0" y="219710"/>
                </a:lnTo>
                <a:lnTo>
                  <a:pt x="4470" y="263944"/>
                </a:lnTo>
                <a:lnTo>
                  <a:pt x="17297" y="305155"/>
                </a:lnTo>
                <a:lnTo>
                  <a:pt x="37579" y="342468"/>
                </a:lnTo>
                <a:lnTo>
                  <a:pt x="64427" y="375005"/>
                </a:lnTo>
                <a:lnTo>
                  <a:pt x="96951" y="401853"/>
                </a:lnTo>
                <a:lnTo>
                  <a:pt x="134277" y="422135"/>
                </a:lnTo>
                <a:lnTo>
                  <a:pt x="175488" y="434949"/>
                </a:lnTo>
                <a:lnTo>
                  <a:pt x="219722" y="439420"/>
                </a:lnTo>
                <a:lnTo>
                  <a:pt x="1057719" y="439420"/>
                </a:lnTo>
                <a:lnTo>
                  <a:pt x="1101953" y="434949"/>
                </a:lnTo>
                <a:lnTo>
                  <a:pt x="1107630" y="433184"/>
                </a:lnTo>
                <a:lnTo>
                  <a:pt x="1143165" y="422135"/>
                </a:lnTo>
                <a:lnTo>
                  <a:pt x="1180490" y="401853"/>
                </a:lnTo>
                <a:lnTo>
                  <a:pt x="1213015" y="375005"/>
                </a:lnTo>
                <a:lnTo>
                  <a:pt x="1239862" y="342468"/>
                </a:lnTo>
                <a:lnTo>
                  <a:pt x="1260157" y="305155"/>
                </a:lnTo>
                <a:lnTo>
                  <a:pt x="1272971" y="263931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47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6402685" cy="7145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9058275" algn="l"/>
              </a:tabLst>
            </a:pPr>
            <a:r>
              <a:rPr dirty="0" sz="6400" spc="-280" b="1">
                <a:solidFill>
                  <a:srgbClr val="0546A2"/>
                </a:solidFill>
                <a:latin typeface="Verdana"/>
                <a:cs typeface="Verdana"/>
              </a:rPr>
              <a:t>Datenerhebung: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6400" spc="-265" b="1">
                <a:solidFill>
                  <a:srgbClr val="F8CC09"/>
                </a:solidFill>
                <a:latin typeface="Verdana"/>
                <a:cs typeface="Verdana"/>
              </a:rPr>
              <a:t>Herausforderung</a:t>
            </a:r>
            <a:endParaRPr sz="6400">
              <a:latin typeface="Verdana"/>
              <a:cs typeface="Verdana"/>
            </a:endParaRPr>
          </a:p>
          <a:p>
            <a:pPr marL="1322070" marR="3484879" indent="-367030">
              <a:lnSpc>
                <a:spcPct val="120600"/>
              </a:lnSpc>
              <a:spcBef>
                <a:spcPts val="5240"/>
              </a:spcBef>
              <a:buChar char="•"/>
              <a:tabLst>
                <a:tab pos="132207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Datenerhebungsmethoden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quantitativen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sind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sehr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stark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strukturiert</a:t>
            </a:r>
            <a:r>
              <a:rPr dirty="0" sz="24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(Döring</a:t>
            </a:r>
            <a:r>
              <a:rPr dirty="0" sz="1900" spc="-5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900" spc="-6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Bortz,</a:t>
            </a:r>
            <a:r>
              <a:rPr dirty="0" sz="1900" spc="-6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2016;</a:t>
            </a:r>
            <a:r>
              <a:rPr dirty="0" sz="1900" spc="-6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Reinecke,</a:t>
            </a:r>
            <a:r>
              <a:rPr dirty="0" sz="1900" spc="-6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2019)</a:t>
            </a:r>
            <a:endParaRPr sz="1900">
              <a:latin typeface="Verdana"/>
              <a:cs typeface="Verdana"/>
            </a:endParaRPr>
          </a:p>
          <a:p>
            <a:pPr marL="1321435" indent="-366395">
              <a:lnSpc>
                <a:spcPct val="100000"/>
              </a:lnSpc>
              <a:spcBef>
                <a:spcPts val="2090"/>
              </a:spcBef>
              <a:buChar char="•"/>
              <a:tabLst>
                <a:tab pos="132143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Datenerhebung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basiert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oft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strukturierten</a:t>
            </a:r>
            <a:r>
              <a:rPr dirty="0" sz="2450" spc="-1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 i="1">
                <a:solidFill>
                  <a:srgbClr val="0546A2"/>
                </a:solidFill>
                <a:latin typeface="Verdana"/>
                <a:cs typeface="Verdana"/>
              </a:rPr>
              <a:t>standardisierten</a:t>
            </a:r>
            <a:endParaRPr sz="2450">
              <a:latin typeface="Verdana"/>
              <a:cs typeface="Verdana"/>
            </a:endParaRPr>
          </a:p>
          <a:p>
            <a:pPr marL="1321435">
              <a:lnSpc>
                <a:spcPct val="100000"/>
              </a:lnSpc>
              <a:spcBef>
                <a:spcPts val="60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Messinstrumenten,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heißt:</a:t>
            </a:r>
            <a:endParaRPr sz="2450">
              <a:latin typeface="Verdana"/>
              <a:cs typeface="Verdana"/>
            </a:endParaRPr>
          </a:p>
          <a:p>
            <a:pPr lvl="1" marL="1603375" indent="-281940">
              <a:lnSpc>
                <a:spcPct val="100000"/>
              </a:lnSpc>
              <a:spcBef>
                <a:spcPts val="2090"/>
              </a:spcBef>
              <a:buChar char="-"/>
              <a:tabLst>
                <a:tab pos="160337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Genau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vorgegebene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Anzahl,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Reihenfolge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Wortlaut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Fragen</a:t>
            </a:r>
            <a:endParaRPr sz="2450">
              <a:latin typeface="Verdana"/>
              <a:cs typeface="Verdana"/>
            </a:endParaRPr>
          </a:p>
          <a:p>
            <a:pPr lvl="1" marL="1603375" indent="-281940">
              <a:lnSpc>
                <a:spcPct val="100000"/>
              </a:lnSpc>
              <a:spcBef>
                <a:spcPts val="2085"/>
              </a:spcBef>
              <a:buChar char="-"/>
              <a:tabLst>
                <a:tab pos="160337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Formulierte</a:t>
            </a:r>
            <a:r>
              <a:rPr dirty="0" sz="24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Antwortvorgaben</a:t>
            </a:r>
            <a:endParaRPr sz="2450">
              <a:latin typeface="Verdana"/>
              <a:cs typeface="Verdana"/>
            </a:endParaRPr>
          </a:p>
          <a:p>
            <a:pPr lvl="1" marL="1603375" indent="-281940">
              <a:lnSpc>
                <a:spcPct val="100000"/>
              </a:lnSpc>
              <a:spcBef>
                <a:spcPts val="2090"/>
              </a:spcBef>
              <a:buChar char="-"/>
              <a:tabLst>
                <a:tab pos="160337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Befragte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wählen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nur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zutreffende Antworten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aus</a:t>
            </a:r>
            <a:endParaRPr sz="245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3650">
              <a:latin typeface="Verdana"/>
              <a:cs typeface="Verdana"/>
            </a:endParaRPr>
          </a:p>
          <a:p>
            <a:pPr marL="2636520" marR="1731645">
              <a:lnSpc>
                <a:spcPct val="100000"/>
              </a:lnSpc>
            </a:pPr>
            <a:r>
              <a:rPr dirty="0" sz="3300" spc="-55" b="1">
                <a:solidFill>
                  <a:srgbClr val="0546A2"/>
                </a:solidFill>
                <a:latin typeface="Verdana"/>
                <a:cs typeface="Verdana"/>
              </a:rPr>
              <a:t>Herausforderung:</a:t>
            </a:r>
            <a:r>
              <a:rPr dirty="0" sz="3300" spc="-1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Wie</a:t>
            </a:r>
            <a:r>
              <a:rPr dirty="0" sz="3300" spc="-1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3300" spc="-1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dies</a:t>
            </a:r>
            <a:r>
              <a:rPr dirty="0" sz="3300" spc="-1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3300" spc="-16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3300" spc="-1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Bedürfnissen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3300" spc="-18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30" b="1">
                <a:solidFill>
                  <a:srgbClr val="0546A2"/>
                </a:solidFill>
                <a:latin typeface="Verdana"/>
                <a:cs typeface="Verdana"/>
              </a:rPr>
              <a:t>Befragten</a:t>
            </a:r>
            <a:r>
              <a:rPr dirty="0" sz="3300" spc="-18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vereinbar?</a:t>
            </a:r>
            <a:endParaRPr sz="3300">
              <a:latin typeface="Verdana"/>
              <a:cs typeface="Verdana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8041640" y="2019420"/>
            <a:ext cx="1277620" cy="439420"/>
          </a:xfrm>
          <a:custGeom>
            <a:avLst/>
            <a:gdLst/>
            <a:ahLst/>
            <a:cxnLst/>
            <a:rect l="l" t="t" r="r" b="b"/>
            <a:pathLst>
              <a:path w="1277620" h="439419">
                <a:moveTo>
                  <a:pt x="1041704" y="219710"/>
                </a:moveTo>
                <a:lnTo>
                  <a:pt x="816952" y="89954"/>
                </a:lnTo>
                <a:lnTo>
                  <a:pt x="813828" y="95364"/>
                </a:lnTo>
                <a:lnTo>
                  <a:pt x="1023810" y="216585"/>
                </a:lnTo>
                <a:lnTo>
                  <a:pt x="235724" y="216585"/>
                </a:lnTo>
                <a:lnTo>
                  <a:pt x="235724" y="222834"/>
                </a:lnTo>
                <a:lnTo>
                  <a:pt x="1023810" y="222834"/>
                </a:lnTo>
                <a:lnTo>
                  <a:pt x="813828" y="344068"/>
                </a:lnTo>
                <a:lnTo>
                  <a:pt x="816952" y="349465"/>
                </a:lnTo>
                <a:lnTo>
                  <a:pt x="1041704" y="219710"/>
                </a:lnTo>
                <a:close/>
              </a:path>
              <a:path w="1277620" h="439419">
                <a:moveTo>
                  <a:pt x="1277442" y="219710"/>
                </a:moveTo>
                <a:lnTo>
                  <a:pt x="1272971" y="175475"/>
                </a:lnTo>
                <a:lnTo>
                  <a:pt x="1271193" y="169760"/>
                </a:lnTo>
                <a:lnTo>
                  <a:pt x="1271193" y="219710"/>
                </a:lnTo>
                <a:lnTo>
                  <a:pt x="1265542" y="268605"/>
                </a:lnTo>
                <a:lnTo>
                  <a:pt x="1249464" y="313512"/>
                </a:lnTo>
                <a:lnTo>
                  <a:pt x="1224241" y="353148"/>
                </a:lnTo>
                <a:lnTo>
                  <a:pt x="1191158" y="386232"/>
                </a:lnTo>
                <a:lnTo>
                  <a:pt x="1151521" y="411454"/>
                </a:lnTo>
                <a:lnTo>
                  <a:pt x="1106614" y="427532"/>
                </a:lnTo>
                <a:lnTo>
                  <a:pt x="1057719" y="433184"/>
                </a:lnTo>
                <a:lnTo>
                  <a:pt x="219722" y="433184"/>
                </a:lnTo>
                <a:lnTo>
                  <a:pt x="170827" y="427532"/>
                </a:lnTo>
                <a:lnTo>
                  <a:pt x="125920" y="411454"/>
                </a:lnTo>
                <a:lnTo>
                  <a:pt x="86283" y="386232"/>
                </a:lnTo>
                <a:lnTo>
                  <a:pt x="53200" y="353148"/>
                </a:lnTo>
                <a:lnTo>
                  <a:pt x="27965" y="313512"/>
                </a:lnTo>
                <a:lnTo>
                  <a:pt x="11887" y="268592"/>
                </a:lnTo>
                <a:lnTo>
                  <a:pt x="6235" y="219710"/>
                </a:lnTo>
                <a:lnTo>
                  <a:pt x="11887" y="170815"/>
                </a:lnTo>
                <a:lnTo>
                  <a:pt x="27965" y="125907"/>
                </a:lnTo>
                <a:lnTo>
                  <a:pt x="53200" y="86271"/>
                </a:lnTo>
                <a:lnTo>
                  <a:pt x="86283" y="53200"/>
                </a:lnTo>
                <a:lnTo>
                  <a:pt x="125920" y="27978"/>
                </a:lnTo>
                <a:lnTo>
                  <a:pt x="170827" y="11887"/>
                </a:lnTo>
                <a:lnTo>
                  <a:pt x="219722" y="6248"/>
                </a:lnTo>
                <a:lnTo>
                  <a:pt x="1057719" y="6248"/>
                </a:lnTo>
                <a:lnTo>
                  <a:pt x="1106614" y="11887"/>
                </a:lnTo>
                <a:lnTo>
                  <a:pt x="1151521" y="27978"/>
                </a:lnTo>
                <a:lnTo>
                  <a:pt x="1191158" y="53200"/>
                </a:lnTo>
                <a:lnTo>
                  <a:pt x="1224241" y="86283"/>
                </a:lnTo>
                <a:lnTo>
                  <a:pt x="1249464" y="125920"/>
                </a:lnTo>
                <a:lnTo>
                  <a:pt x="1265542" y="170827"/>
                </a:lnTo>
                <a:lnTo>
                  <a:pt x="1271193" y="219710"/>
                </a:lnTo>
                <a:lnTo>
                  <a:pt x="1271193" y="169760"/>
                </a:lnTo>
                <a:lnTo>
                  <a:pt x="1239862" y="96951"/>
                </a:lnTo>
                <a:lnTo>
                  <a:pt x="1213015" y="64414"/>
                </a:lnTo>
                <a:lnTo>
                  <a:pt x="1180490" y="37566"/>
                </a:lnTo>
                <a:lnTo>
                  <a:pt x="1143165" y="17284"/>
                </a:lnTo>
                <a:lnTo>
                  <a:pt x="1107668" y="6248"/>
                </a:lnTo>
                <a:lnTo>
                  <a:pt x="1101953" y="4470"/>
                </a:lnTo>
                <a:lnTo>
                  <a:pt x="1057719" y="0"/>
                </a:lnTo>
                <a:lnTo>
                  <a:pt x="219722" y="0"/>
                </a:lnTo>
                <a:lnTo>
                  <a:pt x="175488" y="4470"/>
                </a:lnTo>
                <a:lnTo>
                  <a:pt x="134277" y="17284"/>
                </a:lnTo>
                <a:lnTo>
                  <a:pt x="96951" y="37566"/>
                </a:lnTo>
                <a:lnTo>
                  <a:pt x="64427" y="64414"/>
                </a:lnTo>
                <a:lnTo>
                  <a:pt x="37579" y="96951"/>
                </a:lnTo>
                <a:lnTo>
                  <a:pt x="17297" y="134264"/>
                </a:lnTo>
                <a:lnTo>
                  <a:pt x="4470" y="175488"/>
                </a:lnTo>
                <a:lnTo>
                  <a:pt x="0" y="219710"/>
                </a:lnTo>
                <a:lnTo>
                  <a:pt x="4470" y="263944"/>
                </a:lnTo>
                <a:lnTo>
                  <a:pt x="17297" y="305155"/>
                </a:lnTo>
                <a:lnTo>
                  <a:pt x="37579" y="342468"/>
                </a:lnTo>
                <a:lnTo>
                  <a:pt x="64427" y="375005"/>
                </a:lnTo>
                <a:lnTo>
                  <a:pt x="96951" y="401853"/>
                </a:lnTo>
                <a:lnTo>
                  <a:pt x="134277" y="422135"/>
                </a:lnTo>
                <a:lnTo>
                  <a:pt x="175488" y="434949"/>
                </a:lnTo>
                <a:lnTo>
                  <a:pt x="219722" y="439420"/>
                </a:lnTo>
                <a:lnTo>
                  <a:pt x="1057719" y="439420"/>
                </a:lnTo>
                <a:lnTo>
                  <a:pt x="1101953" y="434949"/>
                </a:lnTo>
                <a:lnTo>
                  <a:pt x="1107630" y="433184"/>
                </a:lnTo>
                <a:lnTo>
                  <a:pt x="1143165" y="422135"/>
                </a:lnTo>
                <a:lnTo>
                  <a:pt x="1180490" y="401853"/>
                </a:lnTo>
                <a:lnTo>
                  <a:pt x="1213015" y="375005"/>
                </a:lnTo>
                <a:lnTo>
                  <a:pt x="1239862" y="342468"/>
                </a:lnTo>
                <a:lnTo>
                  <a:pt x="1260157" y="305155"/>
                </a:lnTo>
                <a:lnTo>
                  <a:pt x="1272971" y="263931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1634604" y="7880927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4">
                <a:moveTo>
                  <a:pt x="1041717" y="219710"/>
                </a:moveTo>
                <a:lnTo>
                  <a:pt x="816952" y="89954"/>
                </a:lnTo>
                <a:lnTo>
                  <a:pt x="813841" y="95364"/>
                </a:lnTo>
                <a:lnTo>
                  <a:pt x="1023810" y="216585"/>
                </a:lnTo>
                <a:lnTo>
                  <a:pt x="235724" y="216585"/>
                </a:lnTo>
                <a:lnTo>
                  <a:pt x="235724" y="222834"/>
                </a:lnTo>
                <a:lnTo>
                  <a:pt x="1023810" y="222834"/>
                </a:lnTo>
                <a:lnTo>
                  <a:pt x="813841" y="344068"/>
                </a:lnTo>
                <a:lnTo>
                  <a:pt x="816952" y="349465"/>
                </a:lnTo>
                <a:lnTo>
                  <a:pt x="1041717" y="219710"/>
                </a:lnTo>
                <a:close/>
              </a:path>
              <a:path w="1277620" h="440054">
                <a:moveTo>
                  <a:pt x="1277454" y="219710"/>
                </a:moveTo>
                <a:lnTo>
                  <a:pt x="1272984" y="175488"/>
                </a:lnTo>
                <a:lnTo>
                  <a:pt x="1271206" y="169786"/>
                </a:lnTo>
                <a:lnTo>
                  <a:pt x="1271206" y="219722"/>
                </a:lnTo>
                <a:lnTo>
                  <a:pt x="1265555" y="268605"/>
                </a:lnTo>
                <a:lnTo>
                  <a:pt x="1249464" y="313512"/>
                </a:lnTo>
                <a:lnTo>
                  <a:pt x="1224241" y="353148"/>
                </a:lnTo>
                <a:lnTo>
                  <a:pt x="1191171" y="386232"/>
                </a:lnTo>
                <a:lnTo>
                  <a:pt x="1151521" y="411454"/>
                </a:lnTo>
                <a:lnTo>
                  <a:pt x="1106614" y="427545"/>
                </a:lnTo>
                <a:lnTo>
                  <a:pt x="1057732" y="433184"/>
                </a:lnTo>
                <a:lnTo>
                  <a:pt x="219722" y="433184"/>
                </a:lnTo>
                <a:lnTo>
                  <a:pt x="170840" y="427545"/>
                </a:lnTo>
                <a:lnTo>
                  <a:pt x="125920" y="411454"/>
                </a:lnTo>
                <a:lnTo>
                  <a:pt x="86283" y="386232"/>
                </a:lnTo>
                <a:lnTo>
                  <a:pt x="53200" y="353148"/>
                </a:lnTo>
                <a:lnTo>
                  <a:pt x="27978" y="313512"/>
                </a:lnTo>
                <a:lnTo>
                  <a:pt x="11887" y="268592"/>
                </a:lnTo>
                <a:lnTo>
                  <a:pt x="6248" y="219710"/>
                </a:lnTo>
                <a:lnTo>
                  <a:pt x="11887" y="170827"/>
                </a:lnTo>
                <a:lnTo>
                  <a:pt x="27978" y="125920"/>
                </a:lnTo>
                <a:lnTo>
                  <a:pt x="53200" y="86283"/>
                </a:lnTo>
                <a:lnTo>
                  <a:pt x="86283" y="53200"/>
                </a:lnTo>
                <a:lnTo>
                  <a:pt x="125920" y="27978"/>
                </a:lnTo>
                <a:lnTo>
                  <a:pt x="170840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71" y="53200"/>
                </a:lnTo>
                <a:lnTo>
                  <a:pt x="1224241" y="86283"/>
                </a:lnTo>
                <a:lnTo>
                  <a:pt x="1249464" y="125920"/>
                </a:lnTo>
                <a:lnTo>
                  <a:pt x="1265555" y="170827"/>
                </a:lnTo>
                <a:lnTo>
                  <a:pt x="1271206" y="219722"/>
                </a:lnTo>
                <a:lnTo>
                  <a:pt x="1271206" y="169786"/>
                </a:lnTo>
                <a:lnTo>
                  <a:pt x="1239875" y="96951"/>
                </a:lnTo>
                <a:lnTo>
                  <a:pt x="1213027" y="64427"/>
                </a:lnTo>
                <a:lnTo>
                  <a:pt x="1180490" y="37566"/>
                </a:lnTo>
                <a:lnTo>
                  <a:pt x="1143177" y="17284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84"/>
                </a:lnTo>
                <a:lnTo>
                  <a:pt x="96964" y="37566"/>
                </a:lnTo>
                <a:lnTo>
                  <a:pt x="64427" y="64427"/>
                </a:lnTo>
                <a:lnTo>
                  <a:pt x="37579" y="96951"/>
                </a:lnTo>
                <a:lnTo>
                  <a:pt x="17297" y="134277"/>
                </a:lnTo>
                <a:lnTo>
                  <a:pt x="4470" y="175488"/>
                </a:lnTo>
                <a:lnTo>
                  <a:pt x="0" y="219722"/>
                </a:lnTo>
                <a:lnTo>
                  <a:pt x="4470" y="263944"/>
                </a:lnTo>
                <a:lnTo>
                  <a:pt x="17297" y="305155"/>
                </a:lnTo>
                <a:lnTo>
                  <a:pt x="37579" y="342468"/>
                </a:lnTo>
                <a:lnTo>
                  <a:pt x="64427" y="375005"/>
                </a:lnTo>
                <a:lnTo>
                  <a:pt x="96964" y="401853"/>
                </a:lnTo>
                <a:lnTo>
                  <a:pt x="134277" y="422135"/>
                </a:lnTo>
                <a:lnTo>
                  <a:pt x="175501" y="434962"/>
                </a:lnTo>
                <a:lnTo>
                  <a:pt x="219722" y="439432"/>
                </a:lnTo>
                <a:lnTo>
                  <a:pt x="1057732" y="439432"/>
                </a:lnTo>
                <a:lnTo>
                  <a:pt x="1101953" y="434962"/>
                </a:lnTo>
                <a:lnTo>
                  <a:pt x="1107643" y="433184"/>
                </a:lnTo>
                <a:lnTo>
                  <a:pt x="1143177" y="422135"/>
                </a:lnTo>
                <a:lnTo>
                  <a:pt x="1180490" y="401853"/>
                </a:lnTo>
                <a:lnTo>
                  <a:pt x="1213027" y="375005"/>
                </a:lnTo>
                <a:lnTo>
                  <a:pt x="1239875" y="342468"/>
                </a:lnTo>
                <a:lnTo>
                  <a:pt x="1260157" y="305155"/>
                </a:lnTo>
                <a:lnTo>
                  <a:pt x="1272984" y="263931"/>
                </a:lnTo>
                <a:lnTo>
                  <a:pt x="1277454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48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6982459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80" b="1">
                <a:solidFill>
                  <a:srgbClr val="0546A2"/>
                </a:solidFill>
                <a:latin typeface="Verdana"/>
                <a:cs typeface="Verdana"/>
              </a:rPr>
              <a:t>Datenerhebung: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9724469" y="1655627"/>
            <a:ext cx="8750300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70" b="1">
                <a:solidFill>
                  <a:srgbClr val="F8CC09"/>
                </a:solidFill>
                <a:latin typeface="Verdana"/>
                <a:cs typeface="Verdana"/>
              </a:rPr>
              <a:t>Frage</a:t>
            </a:r>
            <a:r>
              <a:rPr dirty="0" sz="6400" spc="-28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6400" spc="-30" b="1">
                <a:solidFill>
                  <a:srgbClr val="F8CC09"/>
                </a:solidFill>
                <a:latin typeface="Verdana"/>
                <a:cs typeface="Verdana"/>
              </a:rPr>
              <a:t>an</a:t>
            </a:r>
            <a:r>
              <a:rPr dirty="0" sz="6400" spc="-455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6400" spc="-175" b="1">
                <a:solidFill>
                  <a:srgbClr val="F8CC09"/>
                </a:solidFill>
                <a:latin typeface="Verdana"/>
                <a:cs typeface="Verdana"/>
              </a:rPr>
              <a:t>die</a:t>
            </a:r>
            <a:r>
              <a:rPr dirty="0" sz="6400" spc="-365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6400" spc="-175" b="1">
                <a:solidFill>
                  <a:srgbClr val="F8CC09"/>
                </a:solidFill>
                <a:latin typeface="Verdana"/>
                <a:cs typeface="Verdana"/>
              </a:rPr>
              <a:t>Gruppe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917551" y="6522830"/>
            <a:ext cx="15606394" cy="35439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12700" marR="5080" indent="-635">
              <a:lnSpc>
                <a:spcPct val="100400"/>
              </a:lnSpc>
              <a:spcBef>
                <a:spcPts val="90"/>
              </a:spcBef>
            </a:pPr>
            <a:r>
              <a:rPr dirty="0" sz="5750" spc="-114" i="1">
                <a:solidFill>
                  <a:srgbClr val="0546A2"/>
                </a:solidFill>
                <a:latin typeface="Rockwell"/>
                <a:cs typeface="Rockwell"/>
              </a:rPr>
              <a:t>Hatten</a:t>
            </a:r>
            <a:r>
              <a:rPr dirty="0" sz="5750" spc="-2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Sie</a:t>
            </a:r>
            <a:r>
              <a:rPr dirty="0" sz="5750" spc="-3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20" i="1">
                <a:solidFill>
                  <a:srgbClr val="0546A2"/>
                </a:solidFill>
                <a:latin typeface="Rockwell"/>
                <a:cs typeface="Rockwell"/>
              </a:rPr>
              <a:t>schon</a:t>
            </a:r>
            <a:r>
              <a:rPr dirty="0" sz="5750" spc="-30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45" i="1">
                <a:solidFill>
                  <a:srgbClr val="0546A2"/>
                </a:solidFill>
                <a:latin typeface="Rockwell"/>
                <a:cs typeface="Rockwell"/>
              </a:rPr>
              <a:t>einmal</a:t>
            </a:r>
            <a:r>
              <a:rPr dirty="0" sz="5750" spc="-30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das</a:t>
            </a:r>
            <a:r>
              <a:rPr dirty="0" sz="5750" spc="-30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45" i="1">
                <a:solidFill>
                  <a:srgbClr val="0546A2"/>
                </a:solidFill>
                <a:latin typeface="Rockwell"/>
                <a:cs typeface="Rockwell"/>
              </a:rPr>
              <a:t>Gefühl,</a:t>
            </a:r>
            <a:r>
              <a:rPr dirty="0" sz="5750" spc="-30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dass</a:t>
            </a:r>
            <a:r>
              <a:rPr dirty="0" sz="5750" spc="-29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25" i="1">
                <a:solidFill>
                  <a:srgbClr val="0546A2"/>
                </a:solidFill>
                <a:latin typeface="Rockwell"/>
                <a:cs typeface="Rockwell"/>
              </a:rPr>
              <a:t>es </a:t>
            </a:r>
            <a:r>
              <a:rPr dirty="0" sz="5750" spc="-60" i="1">
                <a:solidFill>
                  <a:srgbClr val="0546A2"/>
                </a:solidFill>
                <a:latin typeface="Rockwell"/>
                <a:cs typeface="Rockwell"/>
              </a:rPr>
              <a:t>sinnvoll</a:t>
            </a:r>
            <a:r>
              <a:rPr dirty="0" sz="5750" spc="-3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80" i="1">
                <a:solidFill>
                  <a:srgbClr val="0546A2"/>
                </a:solidFill>
                <a:latin typeface="Rockwell"/>
                <a:cs typeface="Rockwell"/>
              </a:rPr>
              <a:t>gewesen</a:t>
            </a:r>
            <a:r>
              <a:rPr dirty="0" sz="5750" spc="-31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35" i="1">
                <a:solidFill>
                  <a:srgbClr val="0546A2"/>
                </a:solidFill>
                <a:latin typeface="Rockwell"/>
                <a:cs typeface="Rockwell"/>
              </a:rPr>
              <a:t>wäre,</a:t>
            </a:r>
            <a:r>
              <a:rPr dirty="0" sz="5750" spc="-3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bei</a:t>
            </a:r>
            <a:r>
              <a:rPr dirty="0" sz="5750" spc="-3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der</a:t>
            </a:r>
            <a:r>
              <a:rPr dirty="0" sz="5750" spc="-32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" i="1">
                <a:solidFill>
                  <a:srgbClr val="0546A2"/>
                </a:solidFill>
                <a:latin typeface="Rockwell"/>
                <a:cs typeface="Rockwell"/>
              </a:rPr>
              <a:t>Entwicklung </a:t>
            </a:r>
            <a:r>
              <a:rPr dirty="0" sz="5750" spc="-40" i="1">
                <a:solidFill>
                  <a:srgbClr val="0546A2"/>
                </a:solidFill>
                <a:latin typeface="Rockwell"/>
                <a:cs typeface="Rockwell"/>
              </a:rPr>
              <a:t>eines</a:t>
            </a:r>
            <a:r>
              <a:rPr dirty="0" sz="5750" spc="-2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10" i="1">
                <a:solidFill>
                  <a:srgbClr val="0546A2"/>
                </a:solidFill>
                <a:latin typeface="Rockwell"/>
                <a:cs typeface="Rockwell"/>
              </a:rPr>
              <a:t>Erhebungsinstrumentes</a:t>
            </a:r>
            <a:r>
              <a:rPr dirty="0" sz="5750" spc="-2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die</a:t>
            </a:r>
            <a:r>
              <a:rPr dirty="0" sz="5750" spc="-2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50" i="1">
                <a:solidFill>
                  <a:srgbClr val="0546A2"/>
                </a:solidFill>
                <a:latin typeface="Rockwell"/>
                <a:cs typeface="Rockwell"/>
              </a:rPr>
              <a:t>Perspektive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der</a:t>
            </a:r>
            <a:r>
              <a:rPr dirty="0" sz="5750" spc="-28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0" i="1">
                <a:solidFill>
                  <a:srgbClr val="0546A2"/>
                </a:solidFill>
                <a:latin typeface="Rockwell"/>
                <a:cs typeface="Rockwell"/>
              </a:rPr>
              <a:t>Betroffenen</a:t>
            </a:r>
            <a:r>
              <a:rPr dirty="0" sz="5750" spc="-2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50" i="1">
                <a:solidFill>
                  <a:srgbClr val="0546A2"/>
                </a:solidFill>
                <a:latin typeface="Rockwell"/>
                <a:cs typeface="Rockwell"/>
              </a:rPr>
              <a:t>einzubeziehen?</a:t>
            </a:r>
            <a:endParaRPr sz="5750">
              <a:latin typeface="Rockwell"/>
              <a:cs typeface="Rockwell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38577" y="4209052"/>
            <a:ext cx="2749356" cy="1923832"/>
          </a:xfrm>
          <a:prstGeom prst="rect">
            <a:avLst/>
          </a:prstGeom>
        </p:spPr>
      </p:pic>
      <p:sp>
        <p:nvSpPr>
          <p:cNvPr id="16" name="object 16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7999755" y="2052287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04" y="219722"/>
                </a:moveTo>
                <a:lnTo>
                  <a:pt x="816952" y="89966"/>
                </a:lnTo>
                <a:lnTo>
                  <a:pt x="813828" y="95377"/>
                </a:lnTo>
                <a:lnTo>
                  <a:pt x="1023810" y="216598"/>
                </a:lnTo>
                <a:lnTo>
                  <a:pt x="235724" y="216598"/>
                </a:lnTo>
                <a:lnTo>
                  <a:pt x="235724" y="222846"/>
                </a:lnTo>
                <a:lnTo>
                  <a:pt x="1023810" y="222846"/>
                </a:lnTo>
                <a:lnTo>
                  <a:pt x="813828" y="344081"/>
                </a:lnTo>
                <a:lnTo>
                  <a:pt x="816952" y="349478"/>
                </a:lnTo>
                <a:lnTo>
                  <a:pt x="1041704" y="219722"/>
                </a:lnTo>
                <a:close/>
              </a:path>
              <a:path w="1277620" h="440055">
                <a:moveTo>
                  <a:pt x="1277442" y="219710"/>
                </a:moveTo>
                <a:lnTo>
                  <a:pt x="1272971" y="175488"/>
                </a:lnTo>
                <a:lnTo>
                  <a:pt x="1271193" y="169773"/>
                </a:lnTo>
                <a:lnTo>
                  <a:pt x="1271193" y="219722"/>
                </a:lnTo>
                <a:lnTo>
                  <a:pt x="1265555" y="268617"/>
                </a:lnTo>
                <a:lnTo>
                  <a:pt x="1249464" y="313524"/>
                </a:lnTo>
                <a:lnTo>
                  <a:pt x="1224241" y="353161"/>
                </a:lnTo>
                <a:lnTo>
                  <a:pt x="1191158" y="386232"/>
                </a:lnTo>
                <a:lnTo>
                  <a:pt x="1151521" y="411467"/>
                </a:lnTo>
                <a:lnTo>
                  <a:pt x="1106614" y="427545"/>
                </a:lnTo>
                <a:lnTo>
                  <a:pt x="1057732" y="433197"/>
                </a:lnTo>
                <a:lnTo>
                  <a:pt x="219722" y="433197"/>
                </a:lnTo>
                <a:lnTo>
                  <a:pt x="170827" y="427545"/>
                </a:lnTo>
                <a:lnTo>
                  <a:pt x="125920" y="411467"/>
                </a:lnTo>
                <a:lnTo>
                  <a:pt x="86283" y="386232"/>
                </a:lnTo>
                <a:lnTo>
                  <a:pt x="53200" y="353161"/>
                </a:lnTo>
                <a:lnTo>
                  <a:pt x="27978" y="313512"/>
                </a:lnTo>
                <a:lnTo>
                  <a:pt x="11887" y="268605"/>
                </a:lnTo>
                <a:lnTo>
                  <a:pt x="6235" y="219710"/>
                </a:lnTo>
                <a:lnTo>
                  <a:pt x="11887" y="170827"/>
                </a:lnTo>
                <a:lnTo>
                  <a:pt x="27978" y="125920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90"/>
                </a:lnTo>
                <a:lnTo>
                  <a:pt x="170827" y="11899"/>
                </a:lnTo>
                <a:lnTo>
                  <a:pt x="219722" y="6261"/>
                </a:lnTo>
                <a:lnTo>
                  <a:pt x="1057732" y="6261"/>
                </a:lnTo>
                <a:lnTo>
                  <a:pt x="1106614" y="11899"/>
                </a:lnTo>
                <a:lnTo>
                  <a:pt x="1151521" y="27990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22"/>
                </a:lnTo>
                <a:lnTo>
                  <a:pt x="1271193" y="169773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7668" y="6261"/>
                </a:lnTo>
                <a:lnTo>
                  <a:pt x="1101953" y="4483"/>
                </a:lnTo>
                <a:lnTo>
                  <a:pt x="1057732" y="0"/>
                </a:lnTo>
                <a:lnTo>
                  <a:pt x="219722" y="0"/>
                </a:lnTo>
                <a:lnTo>
                  <a:pt x="175488" y="4483"/>
                </a:lnTo>
                <a:lnTo>
                  <a:pt x="134277" y="17297"/>
                </a:lnTo>
                <a:lnTo>
                  <a:pt x="96951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77"/>
                </a:lnTo>
                <a:lnTo>
                  <a:pt x="4470" y="175501"/>
                </a:lnTo>
                <a:lnTo>
                  <a:pt x="0" y="219722"/>
                </a:lnTo>
                <a:lnTo>
                  <a:pt x="4470" y="263944"/>
                </a:lnTo>
                <a:lnTo>
                  <a:pt x="17297" y="305168"/>
                </a:lnTo>
                <a:lnTo>
                  <a:pt x="37579" y="342480"/>
                </a:lnTo>
                <a:lnTo>
                  <a:pt x="64427" y="375018"/>
                </a:lnTo>
                <a:lnTo>
                  <a:pt x="96951" y="401866"/>
                </a:lnTo>
                <a:lnTo>
                  <a:pt x="134277" y="422148"/>
                </a:lnTo>
                <a:lnTo>
                  <a:pt x="175488" y="434962"/>
                </a:lnTo>
                <a:lnTo>
                  <a:pt x="219722" y="439432"/>
                </a:lnTo>
                <a:lnTo>
                  <a:pt x="1057732" y="439432"/>
                </a:lnTo>
                <a:lnTo>
                  <a:pt x="1101953" y="434962"/>
                </a:lnTo>
                <a:lnTo>
                  <a:pt x="1143165" y="422148"/>
                </a:lnTo>
                <a:lnTo>
                  <a:pt x="1180490" y="401866"/>
                </a:lnTo>
                <a:lnTo>
                  <a:pt x="1213015" y="375005"/>
                </a:lnTo>
                <a:lnTo>
                  <a:pt x="1239875" y="342480"/>
                </a:lnTo>
                <a:lnTo>
                  <a:pt x="1260157" y="305155"/>
                </a:lnTo>
                <a:lnTo>
                  <a:pt x="1272971" y="263944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49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704914"/>
            <a:ext cx="4900930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750" spc="-155" b="1">
                <a:solidFill>
                  <a:srgbClr val="0546A2"/>
                </a:solidFill>
                <a:latin typeface="Verdana"/>
                <a:cs typeface="Verdana"/>
              </a:rPr>
              <a:t>Gruppenarbeit: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463260" y="1704914"/>
            <a:ext cx="10270490" cy="14833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5875" marR="5080" indent="-3810">
              <a:lnSpc>
                <a:spcPct val="100699"/>
              </a:lnSpc>
              <a:spcBef>
                <a:spcPts val="90"/>
              </a:spcBef>
            </a:pPr>
            <a:r>
              <a:rPr dirty="0" sz="4750" spc="-160" b="1">
                <a:solidFill>
                  <a:srgbClr val="F8CC09"/>
                </a:solidFill>
                <a:latin typeface="Verdana"/>
                <a:cs typeface="Verdana"/>
              </a:rPr>
              <a:t>Gemeinsame</a:t>
            </a:r>
            <a:r>
              <a:rPr dirty="0" sz="4750" spc="-175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165" b="1">
                <a:solidFill>
                  <a:srgbClr val="F8CC09"/>
                </a:solidFill>
                <a:latin typeface="Verdana"/>
                <a:cs typeface="Verdana"/>
              </a:rPr>
              <a:t>Entwicklung</a:t>
            </a:r>
            <a:r>
              <a:rPr dirty="0" sz="4750" spc="-175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30" b="1">
                <a:solidFill>
                  <a:srgbClr val="F8CC09"/>
                </a:solidFill>
                <a:latin typeface="Verdana"/>
                <a:cs typeface="Verdana"/>
              </a:rPr>
              <a:t>eines </a:t>
            </a:r>
            <a:r>
              <a:rPr dirty="0" sz="4750" spc="-110" b="1">
                <a:solidFill>
                  <a:srgbClr val="F8CC09"/>
                </a:solidFill>
                <a:latin typeface="Verdana"/>
                <a:cs typeface="Verdana"/>
              </a:rPr>
              <a:t>Erhebungsinstruments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652766" y="3515538"/>
            <a:ext cx="14911705" cy="586232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Jetzt</a:t>
            </a:r>
            <a:r>
              <a:rPr dirty="0" sz="5750" spc="-9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sind</a:t>
            </a:r>
            <a:r>
              <a:rPr dirty="0" sz="5750" spc="-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Sie</a:t>
            </a:r>
            <a:r>
              <a:rPr dirty="0" sz="5750" spc="-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" i="1">
                <a:solidFill>
                  <a:srgbClr val="0546A2"/>
                </a:solidFill>
                <a:latin typeface="Rockwell"/>
                <a:cs typeface="Rockwell"/>
              </a:rPr>
              <a:t>gefragt…</a:t>
            </a:r>
            <a:endParaRPr sz="5750">
              <a:latin typeface="Rockwell"/>
              <a:cs typeface="Rockwell"/>
            </a:endParaRPr>
          </a:p>
          <a:p>
            <a:pPr marL="1630045" marR="405130">
              <a:lnSpc>
                <a:spcPct val="120600"/>
              </a:lnSpc>
              <a:spcBef>
                <a:spcPts val="358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Stellen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sich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vor: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Team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Wissenschaftler*innen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AugUR-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Studie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kommt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möchte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gerne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Beeinträchtigung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(degenerativen)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Augenerkrankungen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im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Alltagsleben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vertieft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erforschen,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um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besser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verstehen,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welche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Maßnahmen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verbesserte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Lebensqualität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infrage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kämen.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Hierbei</a:t>
            </a:r>
            <a:r>
              <a:rPr dirty="0" sz="2450" spc="6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Team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speziell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digitalen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Maßnahmen,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Gesundheits-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App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endParaRPr sz="2450">
              <a:latin typeface="Verdana"/>
              <a:cs typeface="Verdana"/>
            </a:endParaRPr>
          </a:p>
          <a:p>
            <a:pPr marL="1630045" marR="5080">
              <a:lnSpc>
                <a:spcPts val="3540"/>
              </a:lnSpc>
              <a:spcBef>
                <a:spcPts val="13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Handy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Tablett,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interessiert.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untersuchten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Augenerkrankungen</a:t>
            </a:r>
            <a:r>
              <a:rPr dirty="0" sz="2450" spc="610">
                <a:solidFill>
                  <a:srgbClr val="0546A2"/>
                </a:solidFill>
                <a:latin typeface="Verdana"/>
                <a:cs typeface="Verdana"/>
              </a:rPr>
              <a:t> 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ältere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Personen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betreffen,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wollen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zunächst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wissen,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wie die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digitale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Gesundheitskompetenz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dieser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Gruppe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ist.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Wenn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diese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niedrig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ist,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kommen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digitale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Maßnahmen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nicht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infrage.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Nun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möchte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Team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gemeinsam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Ihnen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festlegen,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wie die digitale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Gesundheitskompetenz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am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besten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erhoben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werden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kann.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5947461" y="1947589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17" y="219710"/>
                </a:moveTo>
                <a:lnTo>
                  <a:pt x="816952" y="89954"/>
                </a:lnTo>
                <a:lnTo>
                  <a:pt x="813828" y="95364"/>
                </a:lnTo>
                <a:lnTo>
                  <a:pt x="1023810" y="216585"/>
                </a:lnTo>
                <a:lnTo>
                  <a:pt x="235724" y="216585"/>
                </a:lnTo>
                <a:lnTo>
                  <a:pt x="235724" y="222834"/>
                </a:lnTo>
                <a:lnTo>
                  <a:pt x="1023810" y="222834"/>
                </a:lnTo>
                <a:lnTo>
                  <a:pt x="813828" y="344068"/>
                </a:lnTo>
                <a:lnTo>
                  <a:pt x="816952" y="349465"/>
                </a:lnTo>
                <a:lnTo>
                  <a:pt x="1041717" y="219710"/>
                </a:lnTo>
                <a:close/>
              </a:path>
              <a:path w="1277620" h="440055">
                <a:moveTo>
                  <a:pt x="1277454" y="219710"/>
                </a:moveTo>
                <a:lnTo>
                  <a:pt x="1272971" y="175488"/>
                </a:lnTo>
                <a:lnTo>
                  <a:pt x="1271193" y="169773"/>
                </a:lnTo>
                <a:lnTo>
                  <a:pt x="1271193" y="219722"/>
                </a:lnTo>
                <a:lnTo>
                  <a:pt x="1265555" y="268605"/>
                </a:lnTo>
                <a:lnTo>
                  <a:pt x="1249464" y="313512"/>
                </a:lnTo>
                <a:lnTo>
                  <a:pt x="1224241" y="353148"/>
                </a:lnTo>
                <a:lnTo>
                  <a:pt x="1191158" y="386232"/>
                </a:lnTo>
                <a:lnTo>
                  <a:pt x="1151521" y="411454"/>
                </a:lnTo>
                <a:lnTo>
                  <a:pt x="1106614" y="427532"/>
                </a:lnTo>
                <a:lnTo>
                  <a:pt x="1057732" y="433184"/>
                </a:lnTo>
                <a:lnTo>
                  <a:pt x="219722" y="433184"/>
                </a:lnTo>
                <a:lnTo>
                  <a:pt x="170827" y="427532"/>
                </a:lnTo>
                <a:lnTo>
                  <a:pt x="125920" y="411454"/>
                </a:lnTo>
                <a:lnTo>
                  <a:pt x="86283" y="386232"/>
                </a:lnTo>
                <a:lnTo>
                  <a:pt x="53200" y="353148"/>
                </a:lnTo>
                <a:lnTo>
                  <a:pt x="27978" y="313512"/>
                </a:lnTo>
                <a:lnTo>
                  <a:pt x="11887" y="268592"/>
                </a:lnTo>
                <a:lnTo>
                  <a:pt x="6235" y="219710"/>
                </a:lnTo>
                <a:lnTo>
                  <a:pt x="11887" y="170815"/>
                </a:lnTo>
                <a:lnTo>
                  <a:pt x="27978" y="125907"/>
                </a:lnTo>
                <a:lnTo>
                  <a:pt x="53200" y="86271"/>
                </a:lnTo>
                <a:lnTo>
                  <a:pt x="86283" y="53200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00"/>
                </a:lnTo>
                <a:lnTo>
                  <a:pt x="1224241" y="86283"/>
                </a:lnTo>
                <a:lnTo>
                  <a:pt x="1249464" y="125920"/>
                </a:lnTo>
                <a:lnTo>
                  <a:pt x="1265555" y="170827"/>
                </a:lnTo>
                <a:lnTo>
                  <a:pt x="1271193" y="219722"/>
                </a:lnTo>
                <a:lnTo>
                  <a:pt x="1271193" y="169773"/>
                </a:lnTo>
                <a:lnTo>
                  <a:pt x="1239875" y="96951"/>
                </a:lnTo>
                <a:lnTo>
                  <a:pt x="1213015" y="64414"/>
                </a:lnTo>
                <a:lnTo>
                  <a:pt x="1180490" y="37566"/>
                </a:lnTo>
                <a:lnTo>
                  <a:pt x="1143165" y="17284"/>
                </a:lnTo>
                <a:lnTo>
                  <a:pt x="1107668" y="6248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84"/>
                </a:lnTo>
                <a:lnTo>
                  <a:pt x="96951" y="37566"/>
                </a:lnTo>
                <a:lnTo>
                  <a:pt x="64427" y="64427"/>
                </a:lnTo>
                <a:lnTo>
                  <a:pt x="37579" y="96951"/>
                </a:lnTo>
                <a:lnTo>
                  <a:pt x="17297" y="134277"/>
                </a:lnTo>
                <a:lnTo>
                  <a:pt x="4470" y="175488"/>
                </a:lnTo>
                <a:lnTo>
                  <a:pt x="0" y="219722"/>
                </a:lnTo>
                <a:lnTo>
                  <a:pt x="4470" y="263944"/>
                </a:lnTo>
                <a:lnTo>
                  <a:pt x="17297" y="305155"/>
                </a:lnTo>
                <a:lnTo>
                  <a:pt x="37579" y="342468"/>
                </a:lnTo>
                <a:lnTo>
                  <a:pt x="64427" y="375005"/>
                </a:lnTo>
                <a:lnTo>
                  <a:pt x="96951" y="401853"/>
                </a:lnTo>
                <a:lnTo>
                  <a:pt x="134277" y="422135"/>
                </a:lnTo>
                <a:lnTo>
                  <a:pt x="175501" y="434949"/>
                </a:lnTo>
                <a:lnTo>
                  <a:pt x="219722" y="439432"/>
                </a:lnTo>
                <a:lnTo>
                  <a:pt x="1057732" y="439432"/>
                </a:lnTo>
                <a:lnTo>
                  <a:pt x="1101953" y="434949"/>
                </a:lnTo>
                <a:lnTo>
                  <a:pt x="1143165" y="422135"/>
                </a:lnTo>
                <a:lnTo>
                  <a:pt x="1180490" y="401853"/>
                </a:lnTo>
                <a:lnTo>
                  <a:pt x="1213015" y="375005"/>
                </a:lnTo>
                <a:lnTo>
                  <a:pt x="1239875" y="342468"/>
                </a:lnTo>
                <a:lnTo>
                  <a:pt x="1260157" y="305155"/>
                </a:lnTo>
                <a:lnTo>
                  <a:pt x="1272971" y="263931"/>
                </a:lnTo>
                <a:lnTo>
                  <a:pt x="1277454" y="219710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17208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5">
                <a:solidFill>
                  <a:srgbClr val="0546A2"/>
                </a:solidFill>
                <a:latin typeface="Verdana"/>
                <a:cs typeface="Verdana"/>
              </a:rPr>
              <a:t>5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866854" y="1679841"/>
            <a:ext cx="12339955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45" b="1">
                <a:solidFill>
                  <a:srgbClr val="0546A2"/>
                </a:solidFill>
                <a:latin typeface="Verdana"/>
                <a:cs typeface="Verdana"/>
              </a:rPr>
              <a:t>Projektüberblick</a:t>
            </a:r>
            <a:r>
              <a:rPr dirty="0" sz="6400" spc="-2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95" b="1">
                <a:solidFill>
                  <a:srgbClr val="0546A2"/>
                </a:solidFill>
                <a:latin typeface="Verdana"/>
                <a:cs typeface="Verdana"/>
              </a:rPr>
              <a:t>O</a:t>
            </a:r>
            <a:r>
              <a:rPr dirty="0" sz="6400" spc="-90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6400" spc="-345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275" b="1">
                <a:solidFill>
                  <a:srgbClr val="0546A2"/>
                </a:solidFill>
                <a:latin typeface="Verdana"/>
                <a:cs typeface="Verdana"/>
              </a:rPr>
              <a:t>E</a:t>
            </a:r>
            <a:r>
              <a:rPr dirty="0" sz="6400" spc="-315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6400" spc="-770" b="1">
                <a:solidFill>
                  <a:srgbClr val="0546A2"/>
                </a:solidFill>
                <a:latin typeface="Verdana"/>
                <a:cs typeface="Verdana"/>
              </a:rPr>
              <a:t>TA</a:t>
            </a:r>
            <a:r>
              <a:rPr dirty="0" sz="6400" spc="-310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spc="-10" b="1">
                <a:solidFill>
                  <a:srgbClr val="0546A2"/>
                </a:solidFill>
                <a:latin typeface="Verdana"/>
                <a:cs typeface="Verdana"/>
              </a:rPr>
              <a:t>E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9536746" y="3580045"/>
            <a:ext cx="6939280" cy="30422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81305">
              <a:lnSpc>
                <a:spcPct val="115100"/>
              </a:lnSpc>
              <a:spcBef>
                <a:spcPts val="100"/>
              </a:spcBef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Dieser</a:t>
            </a:r>
            <a:r>
              <a:rPr dirty="0" sz="2150" spc="-1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Workshop</a:t>
            </a:r>
            <a:r>
              <a:rPr dirty="0" sz="2150" spc="-1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wurde</a:t>
            </a:r>
            <a:r>
              <a:rPr dirty="0" sz="2150" spc="-1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150" spc="-1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30">
                <a:solidFill>
                  <a:srgbClr val="0546A2"/>
                </a:solidFill>
                <a:latin typeface="Verdana"/>
                <a:cs typeface="Verdana"/>
              </a:rPr>
              <a:t>Mitglieder</a:t>
            </a:r>
            <a:r>
              <a:rPr dirty="0" sz="2150" spc="-1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150" spc="-1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5">
                <a:solidFill>
                  <a:srgbClr val="0546A2"/>
                </a:solidFill>
                <a:latin typeface="Verdana"/>
                <a:cs typeface="Verdana"/>
              </a:rPr>
              <a:t>PRO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RETINA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Deutschland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e.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65">
                <a:solidFill>
                  <a:srgbClr val="0546A2"/>
                </a:solidFill>
                <a:latin typeface="Verdana"/>
                <a:cs typeface="Verdana"/>
              </a:rPr>
              <a:t>V.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im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Rahmen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5">
                <a:solidFill>
                  <a:srgbClr val="0546A2"/>
                </a:solidFill>
                <a:latin typeface="Verdana"/>
                <a:cs typeface="Verdana"/>
              </a:rPr>
              <a:t>des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Projektes</a:t>
            </a:r>
            <a:r>
              <a:rPr dirty="0" sz="2150" spc="-1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45">
                <a:solidFill>
                  <a:srgbClr val="0546A2"/>
                </a:solidFill>
                <a:latin typeface="Verdana"/>
                <a:cs typeface="Verdana"/>
              </a:rPr>
              <a:t>ORIENTATE</a:t>
            </a:r>
            <a:r>
              <a:rPr dirty="0" sz="2150" spc="-1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5">
                <a:solidFill>
                  <a:srgbClr val="0546A2"/>
                </a:solidFill>
                <a:latin typeface="Verdana"/>
                <a:cs typeface="Verdana"/>
              </a:rPr>
              <a:t>entwickelt.</a:t>
            </a:r>
            <a:r>
              <a:rPr dirty="0" sz="2150" spc="-1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150" spc="-1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Projekt</a:t>
            </a:r>
            <a:r>
              <a:rPr dirty="0" sz="2150" spc="-1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5">
                <a:solidFill>
                  <a:srgbClr val="0546A2"/>
                </a:solidFill>
                <a:latin typeface="Verdana"/>
                <a:cs typeface="Verdana"/>
              </a:rPr>
              <a:t>hat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150" spc="-1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Ziel,</a:t>
            </a:r>
            <a:r>
              <a:rPr dirty="0" sz="215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15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30">
                <a:solidFill>
                  <a:srgbClr val="0546A2"/>
                </a:solidFill>
                <a:latin typeface="Verdana"/>
                <a:cs typeface="Verdana"/>
              </a:rPr>
              <a:t>Mitglieder</a:t>
            </a:r>
            <a:r>
              <a:rPr dirty="0" sz="215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15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PRO</a:t>
            </a:r>
            <a:r>
              <a:rPr dirty="0" sz="215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RETINA</a:t>
            </a:r>
            <a:r>
              <a:rPr dirty="0" sz="215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durch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15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Stärkung</a:t>
            </a:r>
            <a:r>
              <a:rPr dirty="0" sz="215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ihrer</a:t>
            </a:r>
            <a:r>
              <a:rPr dirty="0" sz="215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35">
                <a:solidFill>
                  <a:srgbClr val="0546A2"/>
                </a:solidFill>
                <a:latin typeface="Verdana"/>
                <a:cs typeface="Verdana"/>
              </a:rPr>
              <a:t>Kompetenzen</a:t>
            </a:r>
            <a:r>
              <a:rPr dirty="0" sz="215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im</a:t>
            </a:r>
            <a:r>
              <a:rPr dirty="0" sz="2150" spc="-114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Bereich</a:t>
            </a:r>
            <a:endParaRPr sz="2150">
              <a:latin typeface="Verdana"/>
              <a:cs typeface="Verdana"/>
            </a:endParaRPr>
          </a:p>
          <a:p>
            <a:pPr marL="12700" marR="5080">
              <a:lnSpc>
                <a:spcPct val="115100"/>
              </a:lnSpc>
            </a:pP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Forschung</a:t>
            </a:r>
            <a:r>
              <a:rPr dirty="0" sz="2150" spc="-1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dabei</a:t>
            </a:r>
            <a:r>
              <a:rPr dirty="0" sz="2150" spc="-1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150" spc="-1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5">
                <a:solidFill>
                  <a:srgbClr val="0546A2"/>
                </a:solidFill>
                <a:latin typeface="Verdana"/>
                <a:cs typeface="Verdana"/>
              </a:rPr>
              <a:t>unterstützen,</a:t>
            </a:r>
            <a:r>
              <a:rPr dirty="0" sz="2150" spc="-1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sich</a:t>
            </a:r>
            <a:r>
              <a:rPr dirty="0" sz="2150" spc="-1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vermehrt</a:t>
            </a:r>
            <a:r>
              <a:rPr dirty="0" sz="2150" spc="-1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5">
                <a:solidFill>
                  <a:srgbClr val="0546A2"/>
                </a:solidFill>
                <a:latin typeface="Verdana"/>
                <a:cs typeface="Verdana"/>
              </a:rPr>
              <a:t>an Forschungsprojekten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5">
                <a:solidFill>
                  <a:srgbClr val="0546A2"/>
                </a:solidFill>
                <a:latin typeface="Verdana"/>
                <a:cs typeface="Verdana"/>
              </a:rPr>
              <a:t>beteiligen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diese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aktiv mitzugestalten.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9536746" y="6973282"/>
            <a:ext cx="7010400" cy="191071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5100"/>
              </a:lnSpc>
              <a:spcBef>
                <a:spcPts val="100"/>
              </a:spcBef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150" spc="-1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diesem</a:t>
            </a:r>
            <a:r>
              <a:rPr dirty="0" sz="2150" spc="-1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Workshop</a:t>
            </a:r>
            <a:r>
              <a:rPr dirty="0" sz="2150" spc="-1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setzen</a:t>
            </a:r>
            <a:r>
              <a:rPr dirty="0" sz="2150" spc="-1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sich</a:t>
            </a:r>
            <a:r>
              <a:rPr dirty="0" sz="2150" spc="-1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150" spc="-1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30">
                <a:solidFill>
                  <a:srgbClr val="0546A2"/>
                </a:solidFill>
                <a:latin typeface="Verdana"/>
                <a:cs typeface="Verdana"/>
              </a:rPr>
              <a:t>Teilnehmenden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150" spc="-114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Bedeutung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5">
                <a:solidFill>
                  <a:srgbClr val="0546A2"/>
                </a:solidFill>
                <a:latin typeface="Verdana"/>
                <a:cs typeface="Verdana"/>
              </a:rPr>
              <a:t>Daten,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Forschung 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verwendet</a:t>
            </a:r>
            <a:r>
              <a:rPr dirty="0" sz="215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werden,</a:t>
            </a:r>
            <a:r>
              <a:rPr dirty="0" sz="2150" spc="-114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50">
                <a:solidFill>
                  <a:srgbClr val="0546A2"/>
                </a:solidFill>
                <a:latin typeface="Verdana"/>
                <a:cs typeface="Verdana"/>
              </a:rPr>
              <a:t>auseinander.</a:t>
            </a:r>
            <a:r>
              <a:rPr dirty="0" sz="215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Gleichzeitig werden</a:t>
            </a:r>
            <a:r>
              <a:rPr dirty="0" sz="2150" spc="-1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35">
                <a:solidFill>
                  <a:srgbClr val="0546A2"/>
                </a:solidFill>
                <a:latin typeface="Verdana"/>
                <a:cs typeface="Verdana"/>
              </a:rPr>
              <a:t>Möglichkeiten</a:t>
            </a:r>
            <a:r>
              <a:rPr dirty="0" sz="2150" spc="-10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150" spc="-10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30">
                <a:solidFill>
                  <a:srgbClr val="0546A2"/>
                </a:solidFill>
                <a:latin typeface="Verdana"/>
                <a:cs typeface="Verdana"/>
              </a:rPr>
              <a:t>Beteiligung</a:t>
            </a:r>
            <a:r>
              <a:rPr dirty="0" sz="2150" spc="-10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5">
                <a:solidFill>
                  <a:srgbClr val="0546A2"/>
                </a:solidFill>
                <a:latin typeface="Verdana"/>
                <a:cs typeface="Verdana"/>
              </a:rPr>
              <a:t>an Forschungsstudien</a:t>
            </a:r>
            <a:r>
              <a:rPr dirty="0" sz="2150" spc="-1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näher</a:t>
            </a:r>
            <a:r>
              <a:rPr dirty="0" sz="215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beleuchtet.</a:t>
            </a:r>
            <a:endParaRPr sz="2150">
              <a:latin typeface="Verdana"/>
              <a:cs typeface="Verdana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481935" y="6614112"/>
            <a:ext cx="3926571" cy="2198884"/>
          </a:xfrm>
          <a:prstGeom prst="rect">
            <a:avLst/>
          </a:prstGeom>
        </p:spPr>
      </p:pic>
      <p:sp>
        <p:nvSpPr>
          <p:cNvPr id="16" name="object 16" descr=""/>
          <p:cNvSpPr txBox="1"/>
          <p:nvPr/>
        </p:nvSpPr>
        <p:spPr>
          <a:xfrm>
            <a:off x="3469234" y="3613160"/>
            <a:ext cx="3500120" cy="4400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700" spc="-35" b="1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700" spc="-18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spc="-50" b="1">
                <a:solidFill>
                  <a:srgbClr val="0546A2"/>
                </a:solidFill>
                <a:latin typeface="Verdana"/>
                <a:cs typeface="Verdana"/>
              </a:rPr>
              <a:t>Projektpartner</a:t>
            </a:r>
            <a:endParaRPr sz="2700">
              <a:latin typeface="Verdana"/>
              <a:cs typeface="Verdana"/>
            </a:endParaRPr>
          </a:p>
        </p:txBody>
      </p:sp>
      <p:pic>
        <p:nvPicPr>
          <p:cNvPr id="17" name="object 17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732902" y="4920256"/>
            <a:ext cx="3513532" cy="1000964"/>
          </a:xfrm>
          <a:prstGeom prst="rect">
            <a:avLst/>
          </a:prstGeom>
        </p:spPr>
      </p:pic>
      <p:sp>
        <p:nvSpPr>
          <p:cNvPr id="18" name="object 18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50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704914"/>
            <a:ext cx="4900930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750" spc="-155" b="1">
                <a:solidFill>
                  <a:srgbClr val="0546A2"/>
                </a:solidFill>
                <a:latin typeface="Verdana"/>
                <a:cs typeface="Verdana"/>
              </a:rPr>
              <a:t>Gruppenarbeit: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463260" y="1704914"/>
            <a:ext cx="10270490" cy="14833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5875" marR="5080" indent="-3810">
              <a:lnSpc>
                <a:spcPct val="100699"/>
              </a:lnSpc>
              <a:spcBef>
                <a:spcPts val="90"/>
              </a:spcBef>
            </a:pPr>
            <a:r>
              <a:rPr dirty="0" sz="4750" spc="-160" b="1">
                <a:solidFill>
                  <a:srgbClr val="F8CC09"/>
                </a:solidFill>
                <a:latin typeface="Verdana"/>
                <a:cs typeface="Verdana"/>
              </a:rPr>
              <a:t>Gemeinsame</a:t>
            </a:r>
            <a:r>
              <a:rPr dirty="0" sz="4750" spc="-175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165" b="1">
                <a:solidFill>
                  <a:srgbClr val="F8CC09"/>
                </a:solidFill>
                <a:latin typeface="Verdana"/>
                <a:cs typeface="Verdana"/>
              </a:rPr>
              <a:t>Entwicklung</a:t>
            </a:r>
            <a:r>
              <a:rPr dirty="0" sz="4750" spc="-175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30" b="1">
                <a:solidFill>
                  <a:srgbClr val="F8CC09"/>
                </a:solidFill>
                <a:latin typeface="Verdana"/>
                <a:cs typeface="Verdana"/>
              </a:rPr>
              <a:t>eines </a:t>
            </a:r>
            <a:r>
              <a:rPr dirty="0" sz="4750" spc="-110" b="1">
                <a:solidFill>
                  <a:srgbClr val="F8CC09"/>
                </a:solidFill>
                <a:latin typeface="Verdana"/>
                <a:cs typeface="Verdana"/>
              </a:rPr>
              <a:t>Erhebungsinstruments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652766" y="3515538"/>
            <a:ext cx="7970520" cy="9055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Jetzt</a:t>
            </a:r>
            <a:r>
              <a:rPr dirty="0" sz="5750" spc="-9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sind</a:t>
            </a:r>
            <a:r>
              <a:rPr dirty="0" sz="5750" spc="-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Sie</a:t>
            </a:r>
            <a:r>
              <a:rPr dirty="0" sz="5750" spc="-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" i="1">
                <a:solidFill>
                  <a:srgbClr val="0546A2"/>
                </a:solidFill>
                <a:latin typeface="Rockwell"/>
                <a:cs typeface="Rockwell"/>
              </a:rPr>
              <a:t>gefragt…</a:t>
            </a:r>
            <a:endParaRPr sz="5750">
              <a:latin typeface="Rockwell"/>
              <a:cs typeface="Rockwel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270518" y="4850906"/>
            <a:ext cx="13670280" cy="53835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98805" marR="337820" indent="-586740">
              <a:lnSpc>
                <a:spcPct val="120600"/>
              </a:lnSpc>
              <a:spcBef>
                <a:spcPts val="95"/>
              </a:spcBef>
              <a:buAutoNum type="arabicPeriod"/>
              <a:tabLst>
                <a:tab pos="59880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Wenn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online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nach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Informationen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zum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Thema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suchen,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wie</a:t>
            </a:r>
            <a:r>
              <a:rPr dirty="0" sz="2450" spc="6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einfach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oder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schwierig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Sie,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verschiedene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Websites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besuchen,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um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zu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prüfen,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ob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ähnliche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Informationen zu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einem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Thema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anbieten?</a:t>
            </a:r>
            <a:endParaRPr sz="2450">
              <a:latin typeface="Verdana"/>
              <a:cs typeface="Verdana"/>
            </a:endParaRPr>
          </a:p>
          <a:p>
            <a:pPr marL="598805" marR="186055" indent="-586740">
              <a:lnSpc>
                <a:spcPct val="120600"/>
              </a:lnSpc>
              <a:spcBef>
                <a:spcPts val="1480"/>
              </a:spcBef>
              <a:buAutoNum type="arabicPeriod"/>
              <a:tabLst>
                <a:tab pos="59880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Wenn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gesundheitsbezogene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Nachricht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einem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digitalen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Gerät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eingeben,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wie einfach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oder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schwierig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 es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Sie,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Ihre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Meinung,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Gedanken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oder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Gefühle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auszudrücken,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 Frage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schriftlich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sozialen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Medien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einschließlich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Online-Foren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stellen?</a:t>
            </a:r>
            <a:endParaRPr sz="24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565"/>
              </a:spcBef>
            </a:pP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Antwortkategorien:</a:t>
            </a:r>
            <a:endParaRPr sz="33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570"/>
              </a:spcBef>
            </a:pPr>
            <a:r>
              <a:rPr dirty="0" sz="2550">
                <a:solidFill>
                  <a:srgbClr val="0546A2"/>
                </a:solidFill>
                <a:latin typeface="Verdana"/>
                <a:cs typeface="Verdana"/>
              </a:rPr>
              <a:t>4</a:t>
            </a:r>
            <a:r>
              <a:rPr dirty="0" sz="25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550">
                <a:solidFill>
                  <a:srgbClr val="0546A2"/>
                </a:solidFill>
                <a:latin typeface="Verdana"/>
                <a:cs typeface="Verdana"/>
              </a:rPr>
              <a:t>„Sehr</a:t>
            </a:r>
            <a:r>
              <a:rPr dirty="0" sz="25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550" spc="-10">
                <a:solidFill>
                  <a:srgbClr val="0546A2"/>
                </a:solidFill>
                <a:latin typeface="Verdana"/>
                <a:cs typeface="Verdana"/>
              </a:rPr>
              <a:t>leicht”,</a:t>
            </a:r>
            <a:r>
              <a:rPr dirty="0" sz="25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550">
                <a:solidFill>
                  <a:srgbClr val="0546A2"/>
                </a:solidFill>
                <a:latin typeface="Verdana"/>
                <a:cs typeface="Verdana"/>
              </a:rPr>
              <a:t>3</a:t>
            </a:r>
            <a:r>
              <a:rPr dirty="0" sz="25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550" spc="-10">
                <a:solidFill>
                  <a:srgbClr val="0546A2"/>
                </a:solidFill>
                <a:latin typeface="Verdana"/>
                <a:cs typeface="Verdana"/>
              </a:rPr>
              <a:t>„Leicht”,</a:t>
            </a:r>
            <a:r>
              <a:rPr dirty="0" sz="25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550">
                <a:solidFill>
                  <a:srgbClr val="0546A2"/>
                </a:solidFill>
                <a:latin typeface="Verdana"/>
                <a:cs typeface="Verdana"/>
              </a:rPr>
              <a:t>2</a:t>
            </a:r>
            <a:r>
              <a:rPr dirty="0" sz="25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550" spc="-10">
                <a:solidFill>
                  <a:srgbClr val="0546A2"/>
                </a:solidFill>
                <a:latin typeface="Verdana"/>
                <a:cs typeface="Verdana"/>
              </a:rPr>
              <a:t>„Schwierig”,</a:t>
            </a:r>
            <a:r>
              <a:rPr dirty="0" sz="25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550">
                <a:solidFill>
                  <a:srgbClr val="0546A2"/>
                </a:solidFill>
                <a:latin typeface="Verdana"/>
                <a:cs typeface="Verdana"/>
              </a:rPr>
              <a:t>1</a:t>
            </a:r>
            <a:r>
              <a:rPr dirty="0" sz="25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550">
                <a:solidFill>
                  <a:srgbClr val="0546A2"/>
                </a:solidFill>
                <a:latin typeface="Verdana"/>
                <a:cs typeface="Verdana"/>
              </a:rPr>
              <a:t>„Sehr</a:t>
            </a:r>
            <a:r>
              <a:rPr dirty="0" sz="25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550" spc="-10">
                <a:solidFill>
                  <a:srgbClr val="0546A2"/>
                </a:solidFill>
                <a:latin typeface="Verdana"/>
                <a:cs typeface="Verdana"/>
              </a:rPr>
              <a:t>schwierig”</a:t>
            </a:r>
            <a:endParaRPr sz="2550">
              <a:latin typeface="Verdana"/>
              <a:cs typeface="Verdana"/>
            </a:endParaRPr>
          </a:p>
          <a:p>
            <a:pPr marL="8998585">
              <a:lnSpc>
                <a:spcPct val="100000"/>
              </a:lnSpc>
              <a:spcBef>
                <a:spcPts val="2465"/>
              </a:spcBef>
            </a:pPr>
            <a:r>
              <a:rPr dirty="0" sz="1900" spc="-20" i="1">
                <a:solidFill>
                  <a:srgbClr val="0546A2"/>
                </a:solidFill>
                <a:latin typeface="Verdana"/>
                <a:cs typeface="Verdana"/>
              </a:rPr>
              <a:t>(M-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Pohl,</a:t>
            </a:r>
            <a:r>
              <a:rPr dirty="0" sz="1900" spc="-5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2022;</a:t>
            </a:r>
            <a:r>
              <a:rPr dirty="0" sz="1900" spc="-5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Schaeffer</a:t>
            </a:r>
            <a:r>
              <a:rPr dirty="0" sz="1900" spc="-5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et</a:t>
            </a:r>
            <a:r>
              <a:rPr dirty="0" sz="1900" spc="-5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al.,</a:t>
            </a:r>
            <a:r>
              <a:rPr dirty="0" sz="1900" spc="-5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2023)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5947461" y="1947589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17" y="219710"/>
                </a:moveTo>
                <a:lnTo>
                  <a:pt x="816952" y="89954"/>
                </a:lnTo>
                <a:lnTo>
                  <a:pt x="813828" y="95364"/>
                </a:lnTo>
                <a:lnTo>
                  <a:pt x="1023810" y="216585"/>
                </a:lnTo>
                <a:lnTo>
                  <a:pt x="235724" y="216585"/>
                </a:lnTo>
                <a:lnTo>
                  <a:pt x="235724" y="222834"/>
                </a:lnTo>
                <a:lnTo>
                  <a:pt x="1023810" y="222834"/>
                </a:lnTo>
                <a:lnTo>
                  <a:pt x="813828" y="344068"/>
                </a:lnTo>
                <a:lnTo>
                  <a:pt x="816952" y="349465"/>
                </a:lnTo>
                <a:lnTo>
                  <a:pt x="1041717" y="219710"/>
                </a:lnTo>
                <a:close/>
              </a:path>
              <a:path w="1277620" h="440055">
                <a:moveTo>
                  <a:pt x="1277454" y="219710"/>
                </a:moveTo>
                <a:lnTo>
                  <a:pt x="1272971" y="175488"/>
                </a:lnTo>
                <a:lnTo>
                  <a:pt x="1271193" y="169773"/>
                </a:lnTo>
                <a:lnTo>
                  <a:pt x="1271193" y="219722"/>
                </a:lnTo>
                <a:lnTo>
                  <a:pt x="1265555" y="268605"/>
                </a:lnTo>
                <a:lnTo>
                  <a:pt x="1249464" y="313512"/>
                </a:lnTo>
                <a:lnTo>
                  <a:pt x="1224241" y="353148"/>
                </a:lnTo>
                <a:lnTo>
                  <a:pt x="1191158" y="386232"/>
                </a:lnTo>
                <a:lnTo>
                  <a:pt x="1151521" y="411454"/>
                </a:lnTo>
                <a:lnTo>
                  <a:pt x="1106614" y="427532"/>
                </a:lnTo>
                <a:lnTo>
                  <a:pt x="1057732" y="433184"/>
                </a:lnTo>
                <a:lnTo>
                  <a:pt x="219722" y="433184"/>
                </a:lnTo>
                <a:lnTo>
                  <a:pt x="170827" y="427532"/>
                </a:lnTo>
                <a:lnTo>
                  <a:pt x="125920" y="411454"/>
                </a:lnTo>
                <a:lnTo>
                  <a:pt x="86283" y="386232"/>
                </a:lnTo>
                <a:lnTo>
                  <a:pt x="53200" y="353148"/>
                </a:lnTo>
                <a:lnTo>
                  <a:pt x="27978" y="313512"/>
                </a:lnTo>
                <a:lnTo>
                  <a:pt x="11887" y="268592"/>
                </a:lnTo>
                <a:lnTo>
                  <a:pt x="6235" y="219710"/>
                </a:lnTo>
                <a:lnTo>
                  <a:pt x="11887" y="170815"/>
                </a:lnTo>
                <a:lnTo>
                  <a:pt x="27978" y="125907"/>
                </a:lnTo>
                <a:lnTo>
                  <a:pt x="53200" y="86271"/>
                </a:lnTo>
                <a:lnTo>
                  <a:pt x="86283" y="53200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00"/>
                </a:lnTo>
                <a:lnTo>
                  <a:pt x="1224241" y="86283"/>
                </a:lnTo>
                <a:lnTo>
                  <a:pt x="1249464" y="125920"/>
                </a:lnTo>
                <a:lnTo>
                  <a:pt x="1265555" y="170827"/>
                </a:lnTo>
                <a:lnTo>
                  <a:pt x="1271193" y="219722"/>
                </a:lnTo>
                <a:lnTo>
                  <a:pt x="1271193" y="169773"/>
                </a:lnTo>
                <a:lnTo>
                  <a:pt x="1239875" y="96951"/>
                </a:lnTo>
                <a:lnTo>
                  <a:pt x="1213015" y="64414"/>
                </a:lnTo>
                <a:lnTo>
                  <a:pt x="1180490" y="37566"/>
                </a:lnTo>
                <a:lnTo>
                  <a:pt x="1143165" y="17284"/>
                </a:lnTo>
                <a:lnTo>
                  <a:pt x="1107668" y="6248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84"/>
                </a:lnTo>
                <a:lnTo>
                  <a:pt x="96951" y="37566"/>
                </a:lnTo>
                <a:lnTo>
                  <a:pt x="64427" y="64427"/>
                </a:lnTo>
                <a:lnTo>
                  <a:pt x="37579" y="96951"/>
                </a:lnTo>
                <a:lnTo>
                  <a:pt x="17297" y="134277"/>
                </a:lnTo>
                <a:lnTo>
                  <a:pt x="4470" y="175488"/>
                </a:lnTo>
                <a:lnTo>
                  <a:pt x="0" y="219722"/>
                </a:lnTo>
                <a:lnTo>
                  <a:pt x="4470" y="263944"/>
                </a:lnTo>
                <a:lnTo>
                  <a:pt x="17297" y="305155"/>
                </a:lnTo>
                <a:lnTo>
                  <a:pt x="37579" y="342468"/>
                </a:lnTo>
                <a:lnTo>
                  <a:pt x="64427" y="375005"/>
                </a:lnTo>
                <a:lnTo>
                  <a:pt x="96951" y="401853"/>
                </a:lnTo>
                <a:lnTo>
                  <a:pt x="134277" y="422135"/>
                </a:lnTo>
                <a:lnTo>
                  <a:pt x="175501" y="434949"/>
                </a:lnTo>
                <a:lnTo>
                  <a:pt x="219722" y="439432"/>
                </a:lnTo>
                <a:lnTo>
                  <a:pt x="1057732" y="439432"/>
                </a:lnTo>
                <a:lnTo>
                  <a:pt x="1101953" y="434949"/>
                </a:lnTo>
                <a:lnTo>
                  <a:pt x="1143165" y="422135"/>
                </a:lnTo>
                <a:lnTo>
                  <a:pt x="1180490" y="401853"/>
                </a:lnTo>
                <a:lnTo>
                  <a:pt x="1213015" y="375005"/>
                </a:lnTo>
                <a:lnTo>
                  <a:pt x="1239875" y="342468"/>
                </a:lnTo>
                <a:lnTo>
                  <a:pt x="1260157" y="305155"/>
                </a:lnTo>
                <a:lnTo>
                  <a:pt x="1272971" y="263931"/>
                </a:lnTo>
                <a:lnTo>
                  <a:pt x="1277454" y="219710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51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704914"/>
            <a:ext cx="4900930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750" spc="-155" b="1">
                <a:solidFill>
                  <a:srgbClr val="0546A2"/>
                </a:solidFill>
                <a:latin typeface="Verdana"/>
                <a:cs typeface="Verdana"/>
              </a:rPr>
              <a:t>Gruppenarbeit: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463260" y="1704914"/>
            <a:ext cx="10270490" cy="14833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5875" marR="5080" indent="-3810">
              <a:lnSpc>
                <a:spcPct val="100699"/>
              </a:lnSpc>
              <a:spcBef>
                <a:spcPts val="90"/>
              </a:spcBef>
            </a:pPr>
            <a:r>
              <a:rPr dirty="0" sz="4750" spc="-160" b="1">
                <a:solidFill>
                  <a:srgbClr val="F8CC09"/>
                </a:solidFill>
                <a:latin typeface="Verdana"/>
                <a:cs typeface="Verdana"/>
              </a:rPr>
              <a:t>Gemeinsame</a:t>
            </a:r>
            <a:r>
              <a:rPr dirty="0" sz="4750" spc="-175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165" b="1">
                <a:solidFill>
                  <a:srgbClr val="F8CC09"/>
                </a:solidFill>
                <a:latin typeface="Verdana"/>
                <a:cs typeface="Verdana"/>
              </a:rPr>
              <a:t>Entwicklung</a:t>
            </a:r>
            <a:r>
              <a:rPr dirty="0" sz="4750" spc="-175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4750" spc="-30" b="1">
                <a:solidFill>
                  <a:srgbClr val="F8CC09"/>
                </a:solidFill>
                <a:latin typeface="Verdana"/>
                <a:cs typeface="Verdana"/>
              </a:rPr>
              <a:t>eines </a:t>
            </a:r>
            <a:r>
              <a:rPr dirty="0" sz="4750" spc="-110" b="1">
                <a:solidFill>
                  <a:srgbClr val="F8CC09"/>
                </a:solidFill>
                <a:latin typeface="Verdana"/>
                <a:cs typeface="Verdana"/>
              </a:rPr>
              <a:t>Erhebungsinstruments</a:t>
            </a:r>
            <a:endParaRPr sz="4750">
              <a:latin typeface="Verdana"/>
              <a:cs typeface="Verdana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730893" y="3952372"/>
            <a:ext cx="14657394" cy="5794783"/>
          </a:xfrm>
          <a:prstGeom prst="rect">
            <a:avLst/>
          </a:prstGeom>
        </p:spPr>
      </p:pic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5947461" y="1947589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5">
                <a:moveTo>
                  <a:pt x="1041717" y="219710"/>
                </a:moveTo>
                <a:lnTo>
                  <a:pt x="816952" y="89954"/>
                </a:lnTo>
                <a:lnTo>
                  <a:pt x="813828" y="95364"/>
                </a:lnTo>
                <a:lnTo>
                  <a:pt x="1023810" y="216585"/>
                </a:lnTo>
                <a:lnTo>
                  <a:pt x="235724" y="216585"/>
                </a:lnTo>
                <a:lnTo>
                  <a:pt x="235724" y="222834"/>
                </a:lnTo>
                <a:lnTo>
                  <a:pt x="1023810" y="222834"/>
                </a:lnTo>
                <a:lnTo>
                  <a:pt x="813828" y="344068"/>
                </a:lnTo>
                <a:lnTo>
                  <a:pt x="816952" y="349465"/>
                </a:lnTo>
                <a:lnTo>
                  <a:pt x="1041717" y="219710"/>
                </a:lnTo>
                <a:close/>
              </a:path>
              <a:path w="1277620" h="440055">
                <a:moveTo>
                  <a:pt x="1277454" y="219710"/>
                </a:moveTo>
                <a:lnTo>
                  <a:pt x="1272971" y="175488"/>
                </a:lnTo>
                <a:lnTo>
                  <a:pt x="1271193" y="169773"/>
                </a:lnTo>
                <a:lnTo>
                  <a:pt x="1271193" y="219722"/>
                </a:lnTo>
                <a:lnTo>
                  <a:pt x="1265555" y="268605"/>
                </a:lnTo>
                <a:lnTo>
                  <a:pt x="1249464" y="313512"/>
                </a:lnTo>
                <a:lnTo>
                  <a:pt x="1224241" y="353148"/>
                </a:lnTo>
                <a:lnTo>
                  <a:pt x="1191158" y="386232"/>
                </a:lnTo>
                <a:lnTo>
                  <a:pt x="1151521" y="411454"/>
                </a:lnTo>
                <a:lnTo>
                  <a:pt x="1106614" y="427532"/>
                </a:lnTo>
                <a:lnTo>
                  <a:pt x="1057732" y="433184"/>
                </a:lnTo>
                <a:lnTo>
                  <a:pt x="219722" y="433184"/>
                </a:lnTo>
                <a:lnTo>
                  <a:pt x="170827" y="427532"/>
                </a:lnTo>
                <a:lnTo>
                  <a:pt x="125920" y="411454"/>
                </a:lnTo>
                <a:lnTo>
                  <a:pt x="86283" y="386232"/>
                </a:lnTo>
                <a:lnTo>
                  <a:pt x="53200" y="353148"/>
                </a:lnTo>
                <a:lnTo>
                  <a:pt x="27978" y="313512"/>
                </a:lnTo>
                <a:lnTo>
                  <a:pt x="11887" y="268592"/>
                </a:lnTo>
                <a:lnTo>
                  <a:pt x="6235" y="219710"/>
                </a:lnTo>
                <a:lnTo>
                  <a:pt x="11887" y="170815"/>
                </a:lnTo>
                <a:lnTo>
                  <a:pt x="27978" y="125907"/>
                </a:lnTo>
                <a:lnTo>
                  <a:pt x="53200" y="86271"/>
                </a:lnTo>
                <a:lnTo>
                  <a:pt x="86283" y="53200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00"/>
                </a:lnTo>
                <a:lnTo>
                  <a:pt x="1224241" y="86283"/>
                </a:lnTo>
                <a:lnTo>
                  <a:pt x="1249464" y="125920"/>
                </a:lnTo>
                <a:lnTo>
                  <a:pt x="1265555" y="170827"/>
                </a:lnTo>
                <a:lnTo>
                  <a:pt x="1271193" y="219722"/>
                </a:lnTo>
                <a:lnTo>
                  <a:pt x="1271193" y="169773"/>
                </a:lnTo>
                <a:lnTo>
                  <a:pt x="1239875" y="96951"/>
                </a:lnTo>
                <a:lnTo>
                  <a:pt x="1213015" y="64414"/>
                </a:lnTo>
                <a:lnTo>
                  <a:pt x="1180490" y="37566"/>
                </a:lnTo>
                <a:lnTo>
                  <a:pt x="1143165" y="17284"/>
                </a:lnTo>
                <a:lnTo>
                  <a:pt x="1107668" y="6248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84"/>
                </a:lnTo>
                <a:lnTo>
                  <a:pt x="96951" y="37566"/>
                </a:lnTo>
                <a:lnTo>
                  <a:pt x="64427" y="64427"/>
                </a:lnTo>
                <a:lnTo>
                  <a:pt x="37579" y="96951"/>
                </a:lnTo>
                <a:lnTo>
                  <a:pt x="17297" y="134277"/>
                </a:lnTo>
                <a:lnTo>
                  <a:pt x="4470" y="175488"/>
                </a:lnTo>
                <a:lnTo>
                  <a:pt x="0" y="219722"/>
                </a:lnTo>
                <a:lnTo>
                  <a:pt x="4470" y="263944"/>
                </a:lnTo>
                <a:lnTo>
                  <a:pt x="17297" y="305155"/>
                </a:lnTo>
                <a:lnTo>
                  <a:pt x="37579" y="342468"/>
                </a:lnTo>
                <a:lnTo>
                  <a:pt x="64427" y="375005"/>
                </a:lnTo>
                <a:lnTo>
                  <a:pt x="96951" y="401853"/>
                </a:lnTo>
                <a:lnTo>
                  <a:pt x="134277" y="422135"/>
                </a:lnTo>
                <a:lnTo>
                  <a:pt x="175501" y="434949"/>
                </a:lnTo>
                <a:lnTo>
                  <a:pt x="219722" y="439432"/>
                </a:lnTo>
                <a:lnTo>
                  <a:pt x="1057732" y="439432"/>
                </a:lnTo>
                <a:lnTo>
                  <a:pt x="1101953" y="434949"/>
                </a:lnTo>
                <a:lnTo>
                  <a:pt x="1143165" y="422135"/>
                </a:lnTo>
                <a:lnTo>
                  <a:pt x="1180490" y="401853"/>
                </a:lnTo>
                <a:lnTo>
                  <a:pt x="1213015" y="375005"/>
                </a:lnTo>
                <a:lnTo>
                  <a:pt x="1239875" y="342468"/>
                </a:lnTo>
                <a:lnTo>
                  <a:pt x="1260157" y="305155"/>
                </a:lnTo>
                <a:lnTo>
                  <a:pt x="1272971" y="263931"/>
                </a:lnTo>
                <a:lnTo>
                  <a:pt x="1277454" y="219710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52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7910810" cy="338201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45" b="1">
                <a:solidFill>
                  <a:srgbClr val="F8CC09"/>
                </a:solidFill>
                <a:latin typeface="Verdana"/>
                <a:cs typeface="Verdana"/>
              </a:rPr>
              <a:t>Entwicklung</a:t>
            </a:r>
            <a:r>
              <a:rPr dirty="0" sz="6400" spc="-300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6400" spc="-190" b="1">
                <a:solidFill>
                  <a:srgbClr val="F8CC09"/>
                </a:solidFill>
                <a:latin typeface="Verdana"/>
                <a:cs typeface="Verdana"/>
              </a:rPr>
              <a:t>eines</a:t>
            </a:r>
            <a:r>
              <a:rPr dirty="0" sz="6400" spc="-285" b="1">
                <a:solidFill>
                  <a:srgbClr val="F8CC09"/>
                </a:solidFill>
                <a:latin typeface="Verdana"/>
                <a:cs typeface="Verdana"/>
              </a:rPr>
              <a:t> </a:t>
            </a:r>
            <a:r>
              <a:rPr dirty="0" sz="6400" spc="-265" b="1">
                <a:solidFill>
                  <a:srgbClr val="F8CC09"/>
                </a:solidFill>
                <a:latin typeface="Verdana"/>
                <a:cs typeface="Verdana"/>
              </a:rPr>
              <a:t>Erhebungsinstruments</a:t>
            </a:r>
            <a:endParaRPr sz="6400">
              <a:latin typeface="Verdana"/>
              <a:cs typeface="Verdana"/>
            </a:endParaRPr>
          </a:p>
          <a:p>
            <a:pPr marL="907415">
              <a:lnSpc>
                <a:spcPct val="100000"/>
              </a:lnSpc>
              <a:spcBef>
                <a:spcPts val="4865"/>
              </a:spcBef>
            </a:pP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So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35" b="1">
                <a:solidFill>
                  <a:srgbClr val="0546A2"/>
                </a:solidFill>
                <a:latin typeface="Verdana"/>
                <a:cs typeface="Verdana"/>
              </a:rPr>
              <a:t>könnte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Lösung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aussehen:</a:t>
            </a:r>
            <a:endParaRPr sz="3300">
              <a:latin typeface="Verdana"/>
              <a:cs typeface="Verdana"/>
            </a:endParaRPr>
          </a:p>
          <a:p>
            <a:pPr marL="1860550" indent="-366395">
              <a:lnSpc>
                <a:spcPct val="100000"/>
              </a:lnSpc>
              <a:spcBef>
                <a:spcPts val="1920"/>
              </a:spcBef>
              <a:buChar char="•"/>
              <a:tabLst>
                <a:tab pos="186055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Anstelle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Fragen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werden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Aussagen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formuliert,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denen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Befragten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zustimmen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können</a:t>
            </a:r>
            <a:endParaRPr sz="2450">
              <a:latin typeface="Verdana"/>
              <a:cs typeface="Verdana"/>
            </a:endParaRPr>
          </a:p>
          <a:p>
            <a:pPr marL="1861185" indent="-367030">
              <a:lnSpc>
                <a:spcPct val="100000"/>
              </a:lnSpc>
              <a:spcBef>
                <a:spcPts val="2090"/>
              </a:spcBef>
              <a:buChar char="•"/>
              <a:tabLst>
                <a:tab pos="186118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Einleitender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Text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Beginn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jedes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inhaltlichen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Teils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594514" y="5543004"/>
            <a:ext cx="13062585" cy="31705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300" spc="-20" b="1">
                <a:solidFill>
                  <a:srgbClr val="0546A2"/>
                </a:solidFill>
                <a:latin typeface="Verdana"/>
                <a:cs typeface="Verdana"/>
              </a:rPr>
              <a:t>Beispiel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aus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dem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Projekt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ORIENTATE:</a:t>
            </a:r>
            <a:endParaRPr sz="3300">
              <a:latin typeface="Verdana"/>
              <a:cs typeface="Verdana"/>
            </a:endParaRPr>
          </a:p>
          <a:p>
            <a:pPr marL="1504315" marR="393065">
              <a:lnSpc>
                <a:spcPct val="101499"/>
              </a:lnSpc>
              <a:spcBef>
                <a:spcPts val="2350"/>
              </a:spcBef>
            </a:pPr>
            <a:r>
              <a:rPr dirty="0" sz="2600" spc="-10" i="1">
                <a:solidFill>
                  <a:srgbClr val="0546A2"/>
                </a:solidFill>
                <a:latin typeface="Rockwell"/>
                <a:cs typeface="Rockwell"/>
              </a:rPr>
              <a:t>Stellen</a:t>
            </a:r>
            <a:r>
              <a:rPr dirty="0" sz="2600" spc="-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Sie</a:t>
            </a:r>
            <a:r>
              <a:rPr dirty="0" sz="2600" spc="-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sich</a:t>
            </a:r>
            <a:r>
              <a:rPr dirty="0" sz="2600" spc="-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vor,</a:t>
            </a:r>
            <a:r>
              <a:rPr dirty="0" sz="2600" spc="-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Sie</a:t>
            </a:r>
            <a:r>
              <a:rPr dirty="0" sz="2600" spc="-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suchen</a:t>
            </a:r>
            <a:r>
              <a:rPr dirty="0" sz="2600" spc="-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online</a:t>
            </a:r>
            <a:r>
              <a:rPr dirty="0" sz="2600" spc="-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nach</a:t>
            </a:r>
            <a:r>
              <a:rPr dirty="0" sz="2600" spc="-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10" i="1">
                <a:solidFill>
                  <a:srgbClr val="0546A2"/>
                </a:solidFill>
                <a:latin typeface="Rockwell"/>
                <a:cs typeface="Rockwell"/>
              </a:rPr>
              <a:t>Gesundheitsinformationen. Gesundheitsinformationen</a:t>
            </a:r>
            <a:r>
              <a:rPr dirty="0" sz="2600" spc="-9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sind</a:t>
            </a:r>
            <a:r>
              <a:rPr dirty="0" sz="2600" spc="-9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10" i="1">
                <a:solidFill>
                  <a:srgbClr val="0546A2"/>
                </a:solidFill>
                <a:latin typeface="Rockwell"/>
                <a:cs typeface="Rockwell"/>
              </a:rPr>
              <a:t>allgemeine</a:t>
            </a:r>
            <a:r>
              <a:rPr dirty="0" sz="2600" spc="-9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10" i="1">
                <a:solidFill>
                  <a:srgbClr val="0546A2"/>
                </a:solidFill>
                <a:latin typeface="Rockwell"/>
                <a:cs typeface="Rockwell"/>
              </a:rPr>
              <a:t>Informationen</a:t>
            </a:r>
            <a:r>
              <a:rPr dirty="0" sz="2600" spc="-9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25" i="1">
                <a:solidFill>
                  <a:srgbClr val="0546A2"/>
                </a:solidFill>
                <a:latin typeface="Rockwell"/>
                <a:cs typeface="Rockwell"/>
              </a:rPr>
              <a:t>zur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Diagnose,</a:t>
            </a:r>
            <a:r>
              <a:rPr dirty="0" sz="2600" spc="-6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wie</a:t>
            </a:r>
            <a:r>
              <a:rPr dirty="0" sz="2600" spc="-5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z.</a:t>
            </a:r>
            <a:r>
              <a:rPr dirty="0" sz="2600" spc="-5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B.</a:t>
            </a:r>
            <a:r>
              <a:rPr dirty="0" sz="2600" spc="-6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Definition,</a:t>
            </a:r>
            <a:r>
              <a:rPr dirty="0" sz="2600" spc="-6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40" i="1">
                <a:solidFill>
                  <a:srgbClr val="0546A2"/>
                </a:solidFill>
                <a:latin typeface="Rockwell"/>
                <a:cs typeface="Rockwell"/>
              </a:rPr>
              <a:t>Verlauf,</a:t>
            </a:r>
            <a:r>
              <a:rPr dirty="0" sz="2600" spc="-5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10" i="1">
                <a:solidFill>
                  <a:srgbClr val="0546A2"/>
                </a:solidFill>
                <a:latin typeface="Rockwell"/>
                <a:cs typeface="Rockwell"/>
              </a:rPr>
              <a:t>Therapie.</a:t>
            </a:r>
            <a:r>
              <a:rPr dirty="0" sz="2600" spc="-6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Wählen</a:t>
            </a:r>
            <a:r>
              <a:rPr dirty="0" sz="2600" spc="-5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Sie</a:t>
            </a:r>
            <a:r>
              <a:rPr dirty="0" sz="2600" spc="-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25" i="1">
                <a:solidFill>
                  <a:srgbClr val="0546A2"/>
                </a:solidFill>
                <a:latin typeface="Rockwell"/>
                <a:cs typeface="Rockwell"/>
              </a:rPr>
              <a:t>die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Antwort</a:t>
            </a:r>
            <a:r>
              <a:rPr dirty="0" sz="2600" spc="-3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aus,</a:t>
            </a:r>
            <a:r>
              <a:rPr dirty="0" sz="2600" spc="-4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die</a:t>
            </a:r>
            <a:r>
              <a:rPr dirty="0" sz="2600" spc="-3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intuitiv</a:t>
            </a:r>
            <a:r>
              <a:rPr dirty="0" sz="2600" spc="-3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am</a:t>
            </a:r>
            <a:r>
              <a:rPr dirty="0" sz="2600" spc="-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besten</a:t>
            </a:r>
            <a:r>
              <a:rPr dirty="0" sz="2600" spc="-3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auf</a:t>
            </a:r>
            <a:r>
              <a:rPr dirty="0" sz="2600" spc="-4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Sie</a:t>
            </a:r>
            <a:r>
              <a:rPr dirty="0" sz="2600" spc="-3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10" i="1">
                <a:solidFill>
                  <a:srgbClr val="0546A2"/>
                </a:solidFill>
                <a:latin typeface="Rockwell"/>
                <a:cs typeface="Rockwell"/>
              </a:rPr>
              <a:t>zutrifft:</a:t>
            </a:r>
            <a:endParaRPr sz="2600">
              <a:latin typeface="Rockwell"/>
              <a:cs typeface="Rockwel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850">
              <a:latin typeface="Rockwell"/>
              <a:cs typeface="Rockwell"/>
            </a:endParaRPr>
          </a:p>
          <a:p>
            <a:pPr marL="944244" indent="-366395">
              <a:lnSpc>
                <a:spcPct val="100000"/>
              </a:lnSpc>
              <a:buChar char="•"/>
              <a:tabLst>
                <a:tab pos="944244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Es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fällt mir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leicht,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genau die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Informationen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 finden,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nach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denen ich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suche.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233238" y="9012569"/>
            <a:ext cx="3118485" cy="104140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35280" indent="-322580">
              <a:lnSpc>
                <a:spcPct val="100000"/>
              </a:lnSpc>
              <a:spcBef>
                <a:spcPts val="120"/>
              </a:spcBef>
              <a:buChar char="o"/>
              <a:tabLst>
                <a:tab pos="335280" algn="l"/>
              </a:tabLst>
            </a:pP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Stimme</a:t>
            </a:r>
            <a:r>
              <a:rPr dirty="0" sz="2450" spc="-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voll</a:t>
            </a:r>
            <a:r>
              <a:rPr dirty="0" sz="2450" spc="-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 b="1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endParaRPr sz="2450">
              <a:latin typeface="Verdana"/>
              <a:cs typeface="Verdana"/>
            </a:endParaRPr>
          </a:p>
          <a:p>
            <a:pPr marL="335280" indent="-322580">
              <a:lnSpc>
                <a:spcPct val="100000"/>
              </a:lnSpc>
              <a:spcBef>
                <a:spcPts val="2090"/>
              </a:spcBef>
              <a:buChar char="o"/>
              <a:tabLst>
                <a:tab pos="335280" algn="l"/>
              </a:tabLst>
            </a:pP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Stimme</a:t>
            </a:r>
            <a:r>
              <a:rPr dirty="0" sz="2450" spc="-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eher</a:t>
            </a:r>
            <a:r>
              <a:rPr dirty="0" sz="2450" spc="-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 b="1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002757" y="9012569"/>
            <a:ext cx="8018145" cy="104140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35280" indent="-322580">
              <a:lnSpc>
                <a:spcPct val="100000"/>
              </a:lnSpc>
              <a:spcBef>
                <a:spcPts val="120"/>
              </a:spcBef>
              <a:buChar char="o"/>
              <a:tabLst>
                <a:tab pos="335280" algn="l"/>
                <a:tab pos="5289550" algn="l"/>
              </a:tabLst>
            </a:pP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Stimme</a:t>
            </a:r>
            <a:r>
              <a:rPr dirty="0" sz="2450" spc="-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eher</a:t>
            </a:r>
            <a:r>
              <a:rPr dirty="0" sz="2450" spc="-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nicht</a:t>
            </a:r>
            <a:r>
              <a:rPr dirty="0" sz="2450" spc="-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 b="1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	o</a:t>
            </a:r>
            <a:r>
              <a:rPr dirty="0" sz="2450" spc="-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keine</a:t>
            </a:r>
            <a:r>
              <a:rPr dirty="0" sz="2450" spc="-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 b="1">
                <a:solidFill>
                  <a:srgbClr val="0546A2"/>
                </a:solidFill>
                <a:latin typeface="Verdana"/>
                <a:cs typeface="Verdana"/>
              </a:rPr>
              <a:t>Angabe</a:t>
            </a:r>
            <a:endParaRPr sz="2450">
              <a:latin typeface="Verdana"/>
              <a:cs typeface="Verdana"/>
            </a:endParaRPr>
          </a:p>
          <a:p>
            <a:pPr marL="335280" indent="-322580">
              <a:lnSpc>
                <a:spcPct val="100000"/>
              </a:lnSpc>
              <a:spcBef>
                <a:spcPts val="2090"/>
              </a:spcBef>
              <a:buChar char="o"/>
              <a:tabLst>
                <a:tab pos="335280" algn="l"/>
              </a:tabLst>
            </a:pP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Stimme</a:t>
            </a:r>
            <a:r>
              <a:rPr dirty="0" sz="2450" spc="-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überhaupt</a:t>
            </a:r>
            <a:r>
              <a:rPr dirty="0" sz="2450" spc="-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b="1">
                <a:solidFill>
                  <a:srgbClr val="0546A2"/>
                </a:solidFill>
                <a:latin typeface="Verdana"/>
                <a:cs typeface="Verdana"/>
              </a:rPr>
              <a:t>nicht </a:t>
            </a:r>
            <a:r>
              <a:rPr dirty="0" sz="2450" spc="-25" b="1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1607223" y="6439591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4">
                <a:moveTo>
                  <a:pt x="1041704" y="219722"/>
                </a:moveTo>
                <a:lnTo>
                  <a:pt x="816952" y="89966"/>
                </a:lnTo>
                <a:lnTo>
                  <a:pt x="813828" y="95364"/>
                </a:lnTo>
                <a:lnTo>
                  <a:pt x="1023797" y="216585"/>
                </a:lnTo>
                <a:lnTo>
                  <a:pt x="235724" y="216585"/>
                </a:lnTo>
                <a:lnTo>
                  <a:pt x="235724" y="222846"/>
                </a:lnTo>
                <a:lnTo>
                  <a:pt x="1023797" y="222846"/>
                </a:lnTo>
                <a:lnTo>
                  <a:pt x="813828" y="344068"/>
                </a:lnTo>
                <a:lnTo>
                  <a:pt x="816952" y="349478"/>
                </a:lnTo>
                <a:lnTo>
                  <a:pt x="1041704" y="219722"/>
                </a:lnTo>
                <a:close/>
              </a:path>
              <a:path w="1277620" h="440054">
                <a:moveTo>
                  <a:pt x="1277442" y="219710"/>
                </a:moveTo>
                <a:lnTo>
                  <a:pt x="1272971" y="175488"/>
                </a:lnTo>
                <a:lnTo>
                  <a:pt x="1271193" y="169786"/>
                </a:lnTo>
                <a:lnTo>
                  <a:pt x="1271193" y="219722"/>
                </a:lnTo>
                <a:lnTo>
                  <a:pt x="1265542" y="268605"/>
                </a:lnTo>
                <a:lnTo>
                  <a:pt x="1249464" y="313512"/>
                </a:lnTo>
                <a:lnTo>
                  <a:pt x="1224229" y="353161"/>
                </a:lnTo>
                <a:lnTo>
                  <a:pt x="1191158" y="386232"/>
                </a:lnTo>
                <a:lnTo>
                  <a:pt x="1151509" y="411467"/>
                </a:lnTo>
                <a:lnTo>
                  <a:pt x="1106601" y="427545"/>
                </a:lnTo>
                <a:lnTo>
                  <a:pt x="1057719" y="433197"/>
                </a:lnTo>
                <a:lnTo>
                  <a:pt x="219710" y="433197"/>
                </a:lnTo>
                <a:lnTo>
                  <a:pt x="170827" y="427545"/>
                </a:lnTo>
                <a:lnTo>
                  <a:pt x="125907" y="411467"/>
                </a:lnTo>
                <a:lnTo>
                  <a:pt x="86271" y="386232"/>
                </a:lnTo>
                <a:lnTo>
                  <a:pt x="53187" y="353148"/>
                </a:lnTo>
                <a:lnTo>
                  <a:pt x="27965" y="313512"/>
                </a:lnTo>
                <a:lnTo>
                  <a:pt x="11887" y="268605"/>
                </a:lnTo>
                <a:lnTo>
                  <a:pt x="6235" y="219710"/>
                </a:lnTo>
                <a:lnTo>
                  <a:pt x="11887" y="170827"/>
                </a:lnTo>
                <a:lnTo>
                  <a:pt x="27965" y="125920"/>
                </a:lnTo>
                <a:lnTo>
                  <a:pt x="53187" y="86283"/>
                </a:lnTo>
                <a:lnTo>
                  <a:pt x="86271" y="53213"/>
                </a:lnTo>
                <a:lnTo>
                  <a:pt x="125907" y="27978"/>
                </a:lnTo>
                <a:lnTo>
                  <a:pt x="170827" y="11899"/>
                </a:lnTo>
                <a:lnTo>
                  <a:pt x="219710" y="6248"/>
                </a:lnTo>
                <a:lnTo>
                  <a:pt x="1057719" y="6248"/>
                </a:lnTo>
                <a:lnTo>
                  <a:pt x="1106601" y="11899"/>
                </a:lnTo>
                <a:lnTo>
                  <a:pt x="1151509" y="27978"/>
                </a:lnTo>
                <a:lnTo>
                  <a:pt x="1191158" y="53213"/>
                </a:lnTo>
                <a:lnTo>
                  <a:pt x="1224229" y="86283"/>
                </a:lnTo>
                <a:lnTo>
                  <a:pt x="1249464" y="125920"/>
                </a:lnTo>
                <a:lnTo>
                  <a:pt x="1265542" y="170840"/>
                </a:lnTo>
                <a:lnTo>
                  <a:pt x="1271193" y="219722"/>
                </a:lnTo>
                <a:lnTo>
                  <a:pt x="1271193" y="169786"/>
                </a:lnTo>
                <a:lnTo>
                  <a:pt x="1239862" y="96951"/>
                </a:lnTo>
                <a:lnTo>
                  <a:pt x="1213015" y="64427"/>
                </a:lnTo>
                <a:lnTo>
                  <a:pt x="1180477" y="37579"/>
                </a:lnTo>
                <a:lnTo>
                  <a:pt x="1143165" y="17297"/>
                </a:lnTo>
                <a:lnTo>
                  <a:pt x="1101940" y="4470"/>
                </a:lnTo>
                <a:lnTo>
                  <a:pt x="1057719" y="0"/>
                </a:lnTo>
                <a:lnTo>
                  <a:pt x="219710" y="0"/>
                </a:lnTo>
                <a:lnTo>
                  <a:pt x="175488" y="4470"/>
                </a:lnTo>
                <a:lnTo>
                  <a:pt x="134264" y="17297"/>
                </a:lnTo>
                <a:lnTo>
                  <a:pt x="96951" y="37579"/>
                </a:lnTo>
                <a:lnTo>
                  <a:pt x="64414" y="64427"/>
                </a:lnTo>
                <a:lnTo>
                  <a:pt x="37566" y="96964"/>
                </a:lnTo>
                <a:lnTo>
                  <a:pt x="17284" y="134277"/>
                </a:lnTo>
                <a:lnTo>
                  <a:pt x="4470" y="175501"/>
                </a:lnTo>
                <a:lnTo>
                  <a:pt x="0" y="219722"/>
                </a:lnTo>
                <a:lnTo>
                  <a:pt x="4470" y="263944"/>
                </a:lnTo>
                <a:lnTo>
                  <a:pt x="17284" y="305168"/>
                </a:lnTo>
                <a:lnTo>
                  <a:pt x="37566" y="342480"/>
                </a:lnTo>
                <a:lnTo>
                  <a:pt x="64414" y="375005"/>
                </a:lnTo>
                <a:lnTo>
                  <a:pt x="96951" y="401853"/>
                </a:lnTo>
                <a:lnTo>
                  <a:pt x="134264" y="422135"/>
                </a:lnTo>
                <a:lnTo>
                  <a:pt x="175488" y="434962"/>
                </a:lnTo>
                <a:lnTo>
                  <a:pt x="219710" y="439432"/>
                </a:lnTo>
                <a:lnTo>
                  <a:pt x="1057719" y="439432"/>
                </a:lnTo>
                <a:lnTo>
                  <a:pt x="1101940" y="434962"/>
                </a:lnTo>
                <a:lnTo>
                  <a:pt x="1143165" y="422135"/>
                </a:lnTo>
                <a:lnTo>
                  <a:pt x="1180477" y="401853"/>
                </a:lnTo>
                <a:lnTo>
                  <a:pt x="1213015" y="375005"/>
                </a:lnTo>
                <a:lnTo>
                  <a:pt x="1239862" y="342480"/>
                </a:lnTo>
                <a:lnTo>
                  <a:pt x="1260144" y="305155"/>
                </a:lnTo>
                <a:lnTo>
                  <a:pt x="1272971" y="263944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53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/>
          <p:nvPr/>
        </p:nvSpPr>
        <p:spPr>
          <a:xfrm>
            <a:off x="4456963" y="3717654"/>
            <a:ext cx="11190605" cy="4717415"/>
          </a:xfrm>
          <a:custGeom>
            <a:avLst/>
            <a:gdLst/>
            <a:ahLst/>
            <a:cxnLst/>
            <a:rect l="l" t="t" r="r" b="b"/>
            <a:pathLst>
              <a:path w="11190605" h="4717415">
                <a:moveTo>
                  <a:pt x="5595086" y="4717133"/>
                </a:moveTo>
                <a:lnTo>
                  <a:pt x="5661211" y="4716972"/>
                </a:lnTo>
                <a:lnTo>
                  <a:pt x="5727154" y="4716489"/>
                </a:lnTo>
                <a:lnTo>
                  <a:pt x="5792908" y="4715687"/>
                </a:lnTo>
                <a:lnTo>
                  <a:pt x="5858472" y="4714566"/>
                </a:lnTo>
                <a:lnTo>
                  <a:pt x="5923839" y="4713130"/>
                </a:lnTo>
                <a:lnTo>
                  <a:pt x="5989006" y="4711378"/>
                </a:lnTo>
                <a:lnTo>
                  <a:pt x="6053969" y="4709315"/>
                </a:lnTo>
                <a:lnTo>
                  <a:pt x="6118723" y="4706940"/>
                </a:lnTo>
                <a:lnTo>
                  <a:pt x="6183265" y="4704257"/>
                </a:lnTo>
                <a:lnTo>
                  <a:pt x="6247589" y="4701266"/>
                </a:lnTo>
                <a:lnTo>
                  <a:pt x="6311693" y="4697969"/>
                </a:lnTo>
                <a:lnTo>
                  <a:pt x="6375571" y="4694369"/>
                </a:lnTo>
                <a:lnTo>
                  <a:pt x="6439220" y="4690466"/>
                </a:lnTo>
                <a:lnTo>
                  <a:pt x="6502636" y="4686264"/>
                </a:lnTo>
                <a:lnTo>
                  <a:pt x="6565813" y="4681763"/>
                </a:lnTo>
                <a:lnTo>
                  <a:pt x="6628748" y="4676965"/>
                </a:lnTo>
                <a:lnTo>
                  <a:pt x="6691437" y="4671872"/>
                </a:lnTo>
                <a:lnTo>
                  <a:pt x="6753876" y="4666486"/>
                </a:lnTo>
                <a:lnTo>
                  <a:pt x="6816060" y="4660809"/>
                </a:lnTo>
                <a:lnTo>
                  <a:pt x="6877985" y="4654842"/>
                </a:lnTo>
                <a:lnTo>
                  <a:pt x="6939647" y="4648587"/>
                </a:lnTo>
                <a:lnTo>
                  <a:pt x="7001041" y="4642046"/>
                </a:lnTo>
                <a:lnTo>
                  <a:pt x="7062165" y="4635221"/>
                </a:lnTo>
                <a:lnTo>
                  <a:pt x="7123012" y="4628113"/>
                </a:lnTo>
                <a:lnTo>
                  <a:pt x="7183580" y="4620725"/>
                </a:lnTo>
                <a:lnTo>
                  <a:pt x="7243863" y="4613057"/>
                </a:lnTo>
                <a:lnTo>
                  <a:pt x="7303859" y="4605112"/>
                </a:lnTo>
                <a:lnTo>
                  <a:pt x="7363562" y="4596892"/>
                </a:lnTo>
                <a:lnTo>
                  <a:pt x="7422968" y="4588398"/>
                </a:lnTo>
                <a:lnTo>
                  <a:pt x="7482073" y="4579632"/>
                </a:lnTo>
                <a:lnTo>
                  <a:pt x="7540874" y="4570596"/>
                </a:lnTo>
                <a:lnTo>
                  <a:pt x="7599365" y="4561291"/>
                </a:lnTo>
                <a:lnTo>
                  <a:pt x="7657543" y="4551720"/>
                </a:lnTo>
                <a:lnTo>
                  <a:pt x="7715403" y="4541884"/>
                </a:lnTo>
                <a:lnTo>
                  <a:pt x="7772941" y="4531785"/>
                </a:lnTo>
                <a:lnTo>
                  <a:pt x="7830153" y="4521425"/>
                </a:lnTo>
                <a:lnTo>
                  <a:pt x="7887035" y="4510805"/>
                </a:lnTo>
                <a:lnTo>
                  <a:pt x="7943583" y="4499927"/>
                </a:lnTo>
                <a:lnTo>
                  <a:pt x="7999792" y="4488794"/>
                </a:lnTo>
                <a:lnTo>
                  <a:pt x="8055658" y="4477406"/>
                </a:lnTo>
                <a:lnTo>
                  <a:pt x="8111177" y="4465765"/>
                </a:lnTo>
                <a:lnTo>
                  <a:pt x="8166344" y="4453874"/>
                </a:lnTo>
                <a:lnTo>
                  <a:pt x="8221157" y="4441734"/>
                </a:lnTo>
                <a:lnTo>
                  <a:pt x="8275610" y="4429347"/>
                </a:lnTo>
                <a:lnTo>
                  <a:pt x="8329699" y="4416714"/>
                </a:lnTo>
                <a:lnTo>
                  <a:pt x="8383419" y="4403838"/>
                </a:lnTo>
                <a:lnTo>
                  <a:pt x="8436768" y="4390720"/>
                </a:lnTo>
                <a:lnTo>
                  <a:pt x="8489740" y="4377362"/>
                </a:lnTo>
                <a:lnTo>
                  <a:pt x="8542332" y="4363765"/>
                </a:lnTo>
                <a:lnTo>
                  <a:pt x="8594539" y="4349932"/>
                </a:lnTo>
                <a:lnTo>
                  <a:pt x="8646357" y="4335865"/>
                </a:lnTo>
                <a:lnTo>
                  <a:pt x="8697781" y="4321564"/>
                </a:lnTo>
                <a:lnTo>
                  <a:pt x="8748809" y="4307032"/>
                </a:lnTo>
                <a:lnTo>
                  <a:pt x="8799434" y="4292271"/>
                </a:lnTo>
                <a:lnTo>
                  <a:pt x="8849654" y="4277281"/>
                </a:lnTo>
                <a:lnTo>
                  <a:pt x="8899464" y="4262066"/>
                </a:lnTo>
                <a:lnTo>
                  <a:pt x="8948860" y="4246627"/>
                </a:lnTo>
                <a:lnTo>
                  <a:pt x="8997837" y="4230966"/>
                </a:lnTo>
                <a:lnTo>
                  <a:pt x="9046392" y="4215083"/>
                </a:lnTo>
                <a:lnTo>
                  <a:pt x="9094519" y="4198982"/>
                </a:lnTo>
                <a:lnTo>
                  <a:pt x="9142216" y="4182664"/>
                </a:lnTo>
                <a:lnTo>
                  <a:pt x="9189478" y="4166131"/>
                </a:lnTo>
                <a:lnTo>
                  <a:pt x="9236300" y="4149384"/>
                </a:lnTo>
                <a:lnTo>
                  <a:pt x="9282679" y="4132425"/>
                </a:lnTo>
                <a:lnTo>
                  <a:pt x="9328610" y="4115256"/>
                </a:lnTo>
                <a:lnTo>
                  <a:pt x="9374089" y="4097879"/>
                </a:lnTo>
                <a:lnTo>
                  <a:pt x="9419112" y="4080296"/>
                </a:lnTo>
                <a:lnTo>
                  <a:pt x="9463674" y="4062508"/>
                </a:lnTo>
                <a:lnTo>
                  <a:pt x="9507772" y="4044517"/>
                </a:lnTo>
                <a:lnTo>
                  <a:pt x="9551401" y="4026325"/>
                </a:lnTo>
                <a:lnTo>
                  <a:pt x="9594557" y="4007933"/>
                </a:lnTo>
                <a:lnTo>
                  <a:pt x="9637236" y="3989344"/>
                </a:lnTo>
                <a:lnTo>
                  <a:pt x="9679434" y="3970559"/>
                </a:lnTo>
                <a:lnTo>
                  <a:pt x="9721146" y="3951580"/>
                </a:lnTo>
                <a:lnTo>
                  <a:pt x="9762368" y="3932408"/>
                </a:lnTo>
                <a:lnTo>
                  <a:pt x="9803096" y="3913047"/>
                </a:lnTo>
                <a:lnTo>
                  <a:pt x="9843326" y="3893496"/>
                </a:lnTo>
                <a:lnTo>
                  <a:pt x="9883054" y="3873758"/>
                </a:lnTo>
                <a:lnTo>
                  <a:pt x="9922275" y="3853835"/>
                </a:lnTo>
                <a:lnTo>
                  <a:pt x="9960986" y="3833729"/>
                </a:lnTo>
                <a:lnTo>
                  <a:pt x="9999181" y="3813441"/>
                </a:lnTo>
                <a:lnTo>
                  <a:pt x="10036857" y="3792973"/>
                </a:lnTo>
                <a:lnTo>
                  <a:pt x="10074010" y="3772327"/>
                </a:lnTo>
                <a:lnTo>
                  <a:pt x="10110636" y="3751505"/>
                </a:lnTo>
                <a:lnTo>
                  <a:pt x="10146730" y="3730508"/>
                </a:lnTo>
                <a:lnTo>
                  <a:pt x="10182287" y="3709338"/>
                </a:lnTo>
                <a:lnTo>
                  <a:pt x="10217305" y="3687997"/>
                </a:lnTo>
                <a:lnTo>
                  <a:pt x="10251778" y="3666487"/>
                </a:lnTo>
                <a:lnTo>
                  <a:pt x="10285703" y="3644809"/>
                </a:lnTo>
                <a:lnTo>
                  <a:pt x="10319075" y="3622966"/>
                </a:lnTo>
                <a:lnTo>
                  <a:pt x="10351890" y="3600958"/>
                </a:lnTo>
                <a:lnTo>
                  <a:pt x="10384144" y="3578789"/>
                </a:lnTo>
                <a:lnTo>
                  <a:pt x="10415833" y="3556458"/>
                </a:lnTo>
                <a:lnTo>
                  <a:pt x="10446952" y="3533970"/>
                </a:lnTo>
                <a:lnTo>
                  <a:pt x="10507465" y="3488523"/>
                </a:lnTo>
                <a:lnTo>
                  <a:pt x="10565649" y="3442463"/>
                </a:lnTo>
                <a:lnTo>
                  <a:pt x="10621471" y="3395804"/>
                </a:lnTo>
                <a:lnTo>
                  <a:pt x="10674898" y="3348559"/>
                </a:lnTo>
                <a:lnTo>
                  <a:pt x="10725895" y="3300744"/>
                </a:lnTo>
                <a:lnTo>
                  <a:pt x="10774430" y="3252372"/>
                </a:lnTo>
                <a:lnTo>
                  <a:pt x="10820468" y="3203457"/>
                </a:lnTo>
                <a:lnTo>
                  <a:pt x="10863976" y="3154013"/>
                </a:lnTo>
                <a:lnTo>
                  <a:pt x="10904921" y="3104055"/>
                </a:lnTo>
                <a:lnTo>
                  <a:pt x="10943268" y="3053597"/>
                </a:lnTo>
                <a:lnTo>
                  <a:pt x="10978985" y="3002653"/>
                </a:lnTo>
                <a:lnTo>
                  <a:pt x="11012037" y="2951237"/>
                </a:lnTo>
                <a:lnTo>
                  <a:pt x="11042391" y="2899364"/>
                </a:lnTo>
                <a:lnTo>
                  <a:pt x="11070014" y="2847046"/>
                </a:lnTo>
                <a:lnTo>
                  <a:pt x="11094872" y="2794300"/>
                </a:lnTo>
                <a:lnTo>
                  <a:pt x="11116931" y="2741138"/>
                </a:lnTo>
                <a:lnTo>
                  <a:pt x="11136158" y="2687575"/>
                </a:lnTo>
                <a:lnTo>
                  <a:pt x="11152519" y="2633625"/>
                </a:lnTo>
                <a:lnTo>
                  <a:pt x="11165981" y="2579302"/>
                </a:lnTo>
                <a:lnTo>
                  <a:pt x="11176509" y="2524621"/>
                </a:lnTo>
                <a:lnTo>
                  <a:pt x="11184071" y="2469595"/>
                </a:lnTo>
                <a:lnTo>
                  <a:pt x="11188633" y="2414239"/>
                </a:lnTo>
                <a:lnTo>
                  <a:pt x="11190161" y="2358566"/>
                </a:lnTo>
                <a:lnTo>
                  <a:pt x="11189779" y="2330692"/>
                </a:lnTo>
                <a:lnTo>
                  <a:pt x="11186730" y="2275176"/>
                </a:lnTo>
                <a:lnTo>
                  <a:pt x="11180663" y="2219983"/>
                </a:lnTo>
                <a:lnTo>
                  <a:pt x="11171614" y="2165127"/>
                </a:lnTo>
                <a:lnTo>
                  <a:pt x="11159615" y="2110624"/>
                </a:lnTo>
                <a:lnTo>
                  <a:pt x="11144699" y="2056486"/>
                </a:lnTo>
                <a:lnTo>
                  <a:pt x="11126901" y="2002727"/>
                </a:lnTo>
                <a:lnTo>
                  <a:pt x="11106254" y="1949363"/>
                </a:lnTo>
                <a:lnTo>
                  <a:pt x="11082791" y="1896407"/>
                </a:lnTo>
                <a:lnTo>
                  <a:pt x="11056546" y="1843873"/>
                </a:lnTo>
                <a:lnTo>
                  <a:pt x="11027554" y="1791776"/>
                </a:lnTo>
                <a:lnTo>
                  <a:pt x="10995846" y="1740129"/>
                </a:lnTo>
                <a:lnTo>
                  <a:pt x="10961457" y="1688948"/>
                </a:lnTo>
                <a:lnTo>
                  <a:pt x="10924421" y="1638245"/>
                </a:lnTo>
                <a:lnTo>
                  <a:pt x="10884771" y="1588035"/>
                </a:lnTo>
                <a:lnTo>
                  <a:pt x="10842540" y="1538333"/>
                </a:lnTo>
                <a:lnTo>
                  <a:pt x="10797763" y="1489152"/>
                </a:lnTo>
                <a:lnTo>
                  <a:pt x="10750472" y="1440506"/>
                </a:lnTo>
                <a:lnTo>
                  <a:pt x="10700702" y="1392411"/>
                </a:lnTo>
                <a:lnTo>
                  <a:pt x="10648486" y="1344879"/>
                </a:lnTo>
                <a:lnTo>
                  <a:pt x="10593857" y="1297925"/>
                </a:lnTo>
                <a:lnTo>
                  <a:pt x="10536850" y="1251564"/>
                </a:lnTo>
                <a:lnTo>
                  <a:pt x="10477497" y="1205809"/>
                </a:lnTo>
                <a:lnTo>
                  <a:pt x="10415833" y="1160674"/>
                </a:lnTo>
                <a:lnTo>
                  <a:pt x="10384144" y="1138344"/>
                </a:lnTo>
                <a:lnTo>
                  <a:pt x="10351890" y="1116175"/>
                </a:lnTo>
                <a:lnTo>
                  <a:pt x="10319075" y="1094167"/>
                </a:lnTo>
                <a:lnTo>
                  <a:pt x="10285703" y="1072324"/>
                </a:lnTo>
                <a:lnTo>
                  <a:pt x="10251778" y="1050646"/>
                </a:lnTo>
                <a:lnTo>
                  <a:pt x="10217305" y="1029136"/>
                </a:lnTo>
                <a:lnTo>
                  <a:pt x="10182287" y="1007795"/>
                </a:lnTo>
                <a:lnTo>
                  <a:pt x="10146730" y="986625"/>
                </a:lnTo>
                <a:lnTo>
                  <a:pt x="10110636" y="965628"/>
                </a:lnTo>
                <a:lnTo>
                  <a:pt x="10074010" y="944806"/>
                </a:lnTo>
                <a:lnTo>
                  <a:pt x="10036857" y="924160"/>
                </a:lnTo>
                <a:lnTo>
                  <a:pt x="9999181" y="903692"/>
                </a:lnTo>
                <a:lnTo>
                  <a:pt x="9960986" y="883404"/>
                </a:lnTo>
                <a:lnTo>
                  <a:pt x="9922275" y="863297"/>
                </a:lnTo>
                <a:lnTo>
                  <a:pt x="9883054" y="843375"/>
                </a:lnTo>
                <a:lnTo>
                  <a:pt x="9843326" y="823637"/>
                </a:lnTo>
                <a:lnTo>
                  <a:pt x="9803096" y="804086"/>
                </a:lnTo>
                <a:lnTo>
                  <a:pt x="9762368" y="784724"/>
                </a:lnTo>
                <a:lnTo>
                  <a:pt x="9721146" y="765553"/>
                </a:lnTo>
                <a:lnTo>
                  <a:pt x="9679434" y="746574"/>
                </a:lnTo>
                <a:lnTo>
                  <a:pt x="9637236" y="727789"/>
                </a:lnTo>
                <a:lnTo>
                  <a:pt x="9594557" y="709200"/>
                </a:lnTo>
                <a:lnTo>
                  <a:pt x="9551401" y="690808"/>
                </a:lnTo>
                <a:lnTo>
                  <a:pt x="9507772" y="672616"/>
                </a:lnTo>
                <a:lnTo>
                  <a:pt x="9463674" y="654625"/>
                </a:lnTo>
                <a:lnTo>
                  <a:pt x="9419112" y="636837"/>
                </a:lnTo>
                <a:lnTo>
                  <a:pt x="9374089" y="619254"/>
                </a:lnTo>
                <a:lnTo>
                  <a:pt x="9328610" y="601877"/>
                </a:lnTo>
                <a:lnTo>
                  <a:pt x="9282679" y="584708"/>
                </a:lnTo>
                <a:lnTo>
                  <a:pt x="9236300" y="567749"/>
                </a:lnTo>
                <a:lnTo>
                  <a:pt x="9189478" y="551002"/>
                </a:lnTo>
                <a:lnTo>
                  <a:pt x="9142216" y="534469"/>
                </a:lnTo>
                <a:lnTo>
                  <a:pt x="9094519" y="518151"/>
                </a:lnTo>
                <a:lnTo>
                  <a:pt x="9046392" y="502050"/>
                </a:lnTo>
                <a:lnTo>
                  <a:pt x="8997837" y="486167"/>
                </a:lnTo>
                <a:lnTo>
                  <a:pt x="8948860" y="470506"/>
                </a:lnTo>
                <a:lnTo>
                  <a:pt x="8899464" y="455067"/>
                </a:lnTo>
                <a:lnTo>
                  <a:pt x="8849654" y="439851"/>
                </a:lnTo>
                <a:lnTo>
                  <a:pt x="8799434" y="424862"/>
                </a:lnTo>
                <a:lnTo>
                  <a:pt x="8748809" y="410101"/>
                </a:lnTo>
                <a:lnTo>
                  <a:pt x="8697781" y="395569"/>
                </a:lnTo>
                <a:lnTo>
                  <a:pt x="8646357" y="381268"/>
                </a:lnTo>
                <a:lnTo>
                  <a:pt x="8594539" y="367200"/>
                </a:lnTo>
                <a:lnTo>
                  <a:pt x="8542332" y="353367"/>
                </a:lnTo>
                <a:lnTo>
                  <a:pt x="8489740" y="339771"/>
                </a:lnTo>
                <a:lnTo>
                  <a:pt x="8436768" y="326413"/>
                </a:lnTo>
                <a:lnTo>
                  <a:pt x="8383419" y="313295"/>
                </a:lnTo>
                <a:lnTo>
                  <a:pt x="8329699" y="300419"/>
                </a:lnTo>
                <a:lnTo>
                  <a:pt x="8275610" y="287786"/>
                </a:lnTo>
                <a:lnTo>
                  <a:pt x="8221157" y="275399"/>
                </a:lnTo>
                <a:lnTo>
                  <a:pt x="8166344" y="263259"/>
                </a:lnTo>
                <a:lnTo>
                  <a:pt x="8111177" y="251368"/>
                </a:lnTo>
                <a:lnTo>
                  <a:pt x="8055658" y="239727"/>
                </a:lnTo>
                <a:lnTo>
                  <a:pt x="7999792" y="228339"/>
                </a:lnTo>
                <a:lnTo>
                  <a:pt x="7943583" y="217206"/>
                </a:lnTo>
                <a:lnTo>
                  <a:pt x="7887035" y="206328"/>
                </a:lnTo>
                <a:lnTo>
                  <a:pt x="7830153" y="195708"/>
                </a:lnTo>
                <a:lnTo>
                  <a:pt x="7772941" y="185348"/>
                </a:lnTo>
                <a:lnTo>
                  <a:pt x="7715403" y="175249"/>
                </a:lnTo>
                <a:lnTo>
                  <a:pt x="7657543" y="165413"/>
                </a:lnTo>
                <a:lnTo>
                  <a:pt x="7599365" y="155841"/>
                </a:lnTo>
                <a:lnTo>
                  <a:pt x="7540874" y="146537"/>
                </a:lnTo>
                <a:lnTo>
                  <a:pt x="7482073" y="137501"/>
                </a:lnTo>
                <a:lnTo>
                  <a:pt x="7422968" y="128735"/>
                </a:lnTo>
                <a:lnTo>
                  <a:pt x="7363562" y="120241"/>
                </a:lnTo>
                <a:lnTo>
                  <a:pt x="7303859" y="112021"/>
                </a:lnTo>
                <a:lnTo>
                  <a:pt x="7243863" y="104076"/>
                </a:lnTo>
                <a:lnTo>
                  <a:pt x="7183580" y="96408"/>
                </a:lnTo>
                <a:lnTo>
                  <a:pt x="7123012" y="89020"/>
                </a:lnTo>
                <a:lnTo>
                  <a:pt x="7062165" y="81912"/>
                </a:lnTo>
                <a:lnTo>
                  <a:pt x="7001041" y="75087"/>
                </a:lnTo>
                <a:lnTo>
                  <a:pt x="6939647" y="68546"/>
                </a:lnTo>
                <a:lnTo>
                  <a:pt x="6877985" y="62291"/>
                </a:lnTo>
                <a:lnTo>
                  <a:pt x="6816060" y="56324"/>
                </a:lnTo>
                <a:lnTo>
                  <a:pt x="6753876" y="50647"/>
                </a:lnTo>
                <a:lnTo>
                  <a:pt x="6691437" y="45261"/>
                </a:lnTo>
                <a:lnTo>
                  <a:pt x="6628748" y="40168"/>
                </a:lnTo>
                <a:lnTo>
                  <a:pt x="6565813" y="35370"/>
                </a:lnTo>
                <a:lnTo>
                  <a:pt x="6502636" y="30869"/>
                </a:lnTo>
                <a:lnTo>
                  <a:pt x="6439220" y="26667"/>
                </a:lnTo>
                <a:lnTo>
                  <a:pt x="6375571" y="22764"/>
                </a:lnTo>
                <a:lnTo>
                  <a:pt x="6311693" y="19164"/>
                </a:lnTo>
                <a:lnTo>
                  <a:pt x="6247589" y="15867"/>
                </a:lnTo>
                <a:lnTo>
                  <a:pt x="6183265" y="12876"/>
                </a:lnTo>
                <a:lnTo>
                  <a:pt x="6118723" y="10193"/>
                </a:lnTo>
                <a:lnTo>
                  <a:pt x="6053969" y="7818"/>
                </a:lnTo>
                <a:lnTo>
                  <a:pt x="5989006" y="5754"/>
                </a:lnTo>
                <a:lnTo>
                  <a:pt x="5923839" y="4003"/>
                </a:lnTo>
                <a:lnTo>
                  <a:pt x="5858472" y="2567"/>
                </a:lnTo>
                <a:lnTo>
                  <a:pt x="5792908" y="1446"/>
                </a:lnTo>
                <a:lnTo>
                  <a:pt x="5727154" y="644"/>
                </a:lnTo>
                <a:lnTo>
                  <a:pt x="5661211" y="161"/>
                </a:lnTo>
                <a:lnTo>
                  <a:pt x="5595086" y="0"/>
                </a:lnTo>
                <a:lnTo>
                  <a:pt x="5528960" y="161"/>
                </a:lnTo>
                <a:lnTo>
                  <a:pt x="5463018" y="644"/>
                </a:lnTo>
                <a:lnTo>
                  <a:pt x="5397263" y="1446"/>
                </a:lnTo>
                <a:lnTo>
                  <a:pt x="5331700" y="2567"/>
                </a:lnTo>
                <a:lnTo>
                  <a:pt x="5266333" y="4003"/>
                </a:lnTo>
                <a:lnTo>
                  <a:pt x="5201165" y="5754"/>
                </a:lnTo>
                <a:lnTo>
                  <a:pt x="5136203" y="7818"/>
                </a:lnTo>
                <a:lnTo>
                  <a:pt x="5071448" y="10193"/>
                </a:lnTo>
                <a:lnTo>
                  <a:pt x="5006907" y="12876"/>
                </a:lnTo>
                <a:lnTo>
                  <a:pt x="4942582" y="15867"/>
                </a:lnTo>
                <a:lnTo>
                  <a:pt x="4878478" y="19164"/>
                </a:lnTo>
                <a:lnTo>
                  <a:pt x="4814600" y="22764"/>
                </a:lnTo>
                <a:lnTo>
                  <a:pt x="4750951" y="26667"/>
                </a:lnTo>
                <a:lnTo>
                  <a:pt x="4687535" y="30869"/>
                </a:lnTo>
                <a:lnTo>
                  <a:pt x="4624358" y="35370"/>
                </a:lnTo>
                <a:lnTo>
                  <a:pt x="4561423" y="40168"/>
                </a:lnTo>
                <a:lnTo>
                  <a:pt x="4498734" y="45261"/>
                </a:lnTo>
                <a:lnTo>
                  <a:pt x="4436295" y="50647"/>
                </a:lnTo>
                <a:lnTo>
                  <a:pt x="4374111" y="56324"/>
                </a:lnTo>
                <a:lnTo>
                  <a:pt x="4312186" y="62291"/>
                </a:lnTo>
                <a:lnTo>
                  <a:pt x="4250524" y="68546"/>
                </a:lnTo>
                <a:lnTo>
                  <a:pt x="4189129" y="75087"/>
                </a:lnTo>
                <a:lnTo>
                  <a:pt x="4128006" y="81912"/>
                </a:lnTo>
                <a:lnTo>
                  <a:pt x="4067158" y="89020"/>
                </a:lnTo>
                <a:lnTo>
                  <a:pt x="4006591" y="96408"/>
                </a:lnTo>
                <a:lnTo>
                  <a:pt x="3946307" y="104076"/>
                </a:lnTo>
                <a:lnTo>
                  <a:pt x="3886312" y="112021"/>
                </a:lnTo>
                <a:lnTo>
                  <a:pt x="3826609" y="120241"/>
                </a:lnTo>
                <a:lnTo>
                  <a:pt x="3767202" y="128735"/>
                </a:lnTo>
                <a:lnTo>
                  <a:pt x="3708097" y="137501"/>
                </a:lnTo>
                <a:lnTo>
                  <a:pt x="3649296" y="146537"/>
                </a:lnTo>
                <a:lnTo>
                  <a:pt x="3590805" y="155841"/>
                </a:lnTo>
                <a:lnTo>
                  <a:pt x="3532627" y="165413"/>
                </a:lnTo>
                <a:lnTo>
                  <a:pt x="3474767" y="175249"/>
                </a:lnTo>
                <a:lnTo>
                  <a:pt x="3417229" y="185348"/>
                </a:lnTo>
                <a:lnTo>
                  <a:pt x="3360016" y="195708"/>
                </a:lnTo>
                <a:lnTo>
                  <a:pt x="3303134" y="206328"/>
                </a:lnTo>
                <a:lnTo>
                  <a:pt x="3246587" y="217206"/>
                </a:lnTo>
                <a:lnTo>
                  <a:pt x="3190378" y="228339"/>
                </a:lnTo>
                <a:lnTo>
                  <a:pt x="3134512" y="239727"/>
                </a:lnTo>
                <a:lnTo>
                  <a:pt x="3078993" y="251368"/>
                </a:lnTo>
                <a:lnTo>
                  <a:pt x="3023825" y="263259"/>
                </a:lnTo>
                <a:lnTo>
                  <a:pt x="2969012" y="275399"/>
                </a:lnTo>
                <a:lnTo>
                  <a:pt x="2914559" y="287786"/>
                </a:lnTo>
                <a:lnTo>
                  <a:pt x="2860470" y="300419"/>
                </a:lnTo>
                <a:lnTo>
                  <a:pt x="2806749" y="313295"/>
                </a:lnTo>
                <a:lnTo>
                  <a:pt x="2753400" y="326413"/>
                </a:lnTo>
                <a:lnTo>
                  <a:pt x="2700428" y="339771"/>
                </a:lnTo>
                <a:lnTo>
                  <a:pt x="2647836" y="353367"/>
                </a:lnTo>
                <a:lnTo>
                  <a:pt x="2595629" y="367200"/>
                </a:lnTo>
                <a:lnTo>
                  <a:pt x="2543811" y="381268"/>
                </a:lnTo>
                <a:lnTo>
                  <a:pt x="2492387" y="395569"/>
                </a:lnTo>
                <a:lnTo>
                  <a:pt x="2441359" y="410101"/>
                </a:lnTo>
                <a:lnTo>
                  <a:pt x="2390734" y="424862"/>
                </a:lnTo>
                <a:lnTo>
                  <a:pt x="2340514" y="439851"/>
                </a:lnTo>
                <a:lnTo>
                  <a:pt x="2290704" y="455067"/>
                </a:lnTo>
                <a:lnTo>
                  <a:pt x="2241308" y="470506"/>
                </a:lnTo>
                <a:lnTo>
                  <a:pt x="2192330" y="486167"/>
                </a:lnTo>
                <a:lnTo>
                  <a:pt x="2143776" y="502050"/>
                </a:lnTo>
                <a:lnTo>
                  <a:pt x="2095648" y="518151"/>
                </a:lnTo>
                <a:lnTo>
                  <a:pt x="2047951" y="534469"/>
                </a:lnTo>
                <a:lnTo>
                  <a:pt x="2000689" y="551002"/>
                </a:lnTo>
                <a:lnTo>
                  <a:pt x="1953867" y="567749"/>
                </a:lnTo>
                <a:lnTo>
                  <a:pt x="1907488" y="584708"/>
                </a:lnTo>
                <a:lnTo>
                  <a:pt x="1861557" y="601877"/>
                </a:lnTo>
                <a:lnTo>
                  <a:pt x="1816078" y="619254"/>
                </a:lnTo>
                <a:lnTo>
                  <a:pt x="1771055" y="636837"/>
                </a:lnTo>
                <a:lnTo>
                  <a:pt x="1726492" y="654625"/>
                </a:lnTo>
                <a:lnTo>
                  <a:pt x="1682394" y="672616"/>
                </a:lnTo>
                <a:lnTo>
                  <a:pt x="1638765" y="690808"/>
                </a:lnTo>
                <a:lnTo>
                  <a:pt x="1595609" y="709200"/>
                </a:lnTo>
                <a:lnTo>
                  <a:pt x="1552930" y="727789"/>
                </a:lnTo>
                <a:lnTo>
                  <a:pt x="1510732" y="746574"/>
                </a:lnTo>
                <a:lnTo>
                  <a:pt x="1469020" y="765553"/>
                </a:lnTo>
                <a:lnTo>
                  <a:pt x="1427798" y="784724"/>
                </a:lnTo>
                <a:lnTo>
                  <a:pt x="1387069" y="804086"/>
                </a:lnTo>
                <a:lnTo>
                  <a:pt x="1346839" y="823637"/>
                </a:lnTo>
                <a:lnTo>
                  <a:pt x="1307111" y="843375"/>
                </a:lnTo>
                <a:lnTo>
                  <a:pt x="1267890" y="863297"/>
                </a:lnTo>
                <a:lnTo>
                  <a:pt x="1229179" y="883404"/>
                </a:lnTo>
                <a:lnTo>
                  <a:pt x="1190984" y="903692"/>
                </a:lnTo>
                <a:lnTo>
                  <a:pt x="1153307" y="924160"/>
                </a:lnTo>
                <a:lnTo>
                  <a:pt x="1116154" y="944806"/>
                </a:lnTo>
                <a:lnTo>
                  <a:pt x="1079529" y="965628"/>
                </a:lnTo>
                <a:lnTo>
                  <a:pt x="1043435" y="986625"/>
                </a:lnTo>
                <a:lnTo>
                  <a:pt x="1007877" y="1007795"/>
                </a:lnTo>
                <a:lnTo>
                  <a:pt x="972859" y="1029136"/>
                </a:lnTo>
                <a:lnTo>
                  <a:pt x="938386" y="1050646"/>
                </a:lnTo>
                <a:lnTo>
                  <a:pt x="904461" y="1072324"/>
                </a:lnTo>
                <a:lnTo>
                  <a:pt x="871089" y="1094167"/>
                </a:lnTo>
                <a:lnTo>
                  <a:pt x="838274" y="1116175"/>
                </a:lnTo>
                <a:lnTo>
                  <a:pt x="806020" y="1138344"/>
                </a:lnTo>
                <a:lnTo>
                  <a:pt x="774331" y="1160674"/>
                </a:lnTo>
                <a:lnTo>
                  <a:pt x="743212" y="1183163"/>
                </a:lnTo>
                <a:lnTo>
                  <a:pt x="682699" y="1228610"/>
                </a:lnTo>
                <a:lnTo>
                  <a:pt x="624514" y="1274670"/>
                </a:lnTo>
                <a:lnTo>
                  <a:pt x="568692" y="1321329"/>
                </a:lnTo>
                <a:lnTo>
                  <a:pt x="515265" y="1368574"/>
                </a:lnTo>
                <a:lnTo>
                  <a:pt x="464267" y="1416389"/>
                </a:lnTo>
                <a:lnTo>
                  <a:pt x="415733" y="1464761"/>
                </a:lnTo>
                <a:lnTo>
                  <a:pt x="369694" y="1513676"/>
                </a:lnTo>
                <a:lnTo>
                  <a:pt x="326186" y="1563120"/>
                </a:lnTo>
                <a:lnTo>
                  <a:pt x="285241" y="1613077"/>
                </a:lnTo>
                <a:lnTo>
                  <a:pt x="246894" y="1663535"/>
                </a:lnTo>
                <a:lnTo>
                  <a:pt x="211177" y="1714480"/>
                </a:lnTo>
                <a:lnTo>
                  <a:pt x="178125" y="1765895"/>
                </a:lnTo>
                <a:lnTo>
                  <a:pt x="147770" y="1817769"/>
                </a:lnTo>
                <a:lnTo>
                  <a:pt x="120147" y="1870086"/>
                </a:lnTo>
                <a:lnTo>
                  <a:pt x="95289" y="1922833"/>
                </a:lnTo>
                <a:lnTo>
                  <a:pt x="73230" y="1975995"/>
                </a:lnTo>
                <a:lnTo>
                  <a:pt x="54003" y="2029558"/>
                </a:lnTo>
                <a:lnTo>
                  <a:pt x="37642" y="2083508"/>
                </a:lnTo>
                <a:lnTo>
                  <a:pt x="24180" y="2137831"/>
                </a:lnTo>
                <a:lnTo>
                  <a:pt x="13651" y="2192512"/>
                </a:lnTo>
                <a:lnTo>
                  <a:pt x="6089" y="2247538"/>
                </a:lnTo>
                <a:lnTo>
                  <a:pt x="1528" y="2302894"/>
                </a:lnTo>
                <a:lnTo>
                  <a:pt x="0" y="2358566"/>
                </a:lnTo>
                <a:lnTo>
                  <a:pt x="382" y="2386441"/>
                </a:lnTo>
                <a:lnTo>
                  <a:pt x="3431" y="2441957"/>
                </a:lnTo>
                <a:lnTo>
                  <a:pt x="9498" y="2497150"/>
                </a:lnTo>
                <a:lnTo>
                  <a:pt x="18547" y="2552005"/>
                </a:lnTo>
                <a:lnTo>
                  <a:pt x="30546" y="2606509"/>
                </a:lnTo>
                <a:lnTo>
                  <a:pt x="45462" y="2660647"/>
                </a:lnTo>
                <a:lnTo>
                  <a:pt x="63260" y="2714406"/>
                </a:lnTo>
                <a:lnTo>
                  <a:pt x="83908" y="2767770"/>
                </a:lnTo>
                <a:lnTo>
                  <a:pt x="107370" y="2820726"/>
                </a:lnTo>
                <a:lnTo>
                  <a:pt x="133615" y="2873260"/>
                </a:lnTo>
                <a:lnTo>
                  <a:pt x="162608" y="2925357"/>
                </a:lnTo>
                <a:lnTo>
                  <a:pt x="194316" y="2977003"/>
                </a:lnTo>
                <a:lnTo>
                  <a:pt x="228705" y="3028185"/>
                </a:lnTo>
                <a:lnTo>
                  <a:pt x="265741" y="3078888"/>
                </a:lnTo>
                <a:lnTo>
                  <a:pt x="305391" y="3129098"/>
                </a:lnTo>
                <a:lnTo>
                  <a:pt x="347622" y="3178800"/>
                </a:lnTo>
                <a:lnTo>
                  <a:pt x="392399" y="3227981"/>
                </a:lnTo>
                <a:lnTo>
                  <a:pt x="439690" y="3276626"/>
                </a:lnTo>
                <a:lnTo>
                  <a:pt x="489460" y="3324722"/>
                </a:lnTo>
                <a:lnTo>
                  <a:pt x="541677" y="3372254"/>
                </a:lnTo>
                <a:lnTo>
                  <a:pt x="596306" y="3419207"/>
                </a:lnTo>
                <a:lnTo>
                  <a:pt x="653313" y="3465569"/>
                </a:lnTo>
                <a:lnTo>
                  <a:pt x="712666" y="3511324"/>
                </a:lnTo>
                <a:lnTo>
                  <a:pt x="774331" y="3556458"/>
                </a:lnTo>
                <a:lnTo>
                  <a:pt x="806020" y="3578789"/>
                </a:lnTo>
                <a:lnTo>
                  <a:pt x="838274" y="3600958"/>
                </a:lnTo>
                <a:lnTo>
                  <a:pt x="871089" y="3622966"/>
                </a:lnTo>
                <a:lnTo>
                  <a:pt x="904461" y="3644809"/>
                </a:lnTo>
                <a:lnTo>
                  <a:pt x="938386" y="3666487"/>
                </a:lnTo>
                <a:lnTo>
                  <a:pt x="972859" y="3687997"/>
                </a:lnTo>
                <a:lnTo>
                  <a:pt x="1007877" y="3709338"/>
                </a:lnTo>
                <a:lnTo>
                  <a:pt x="1043435" y="3730508"/>
                </a:lnTo>
                <a:lnTo>
                  <a:pt x="1079529" y="3751505"/>
                </a:lnTo>
                <a:lnTo>
                  <a:pt x="1116154" y="3772327"/>
                </a:lnTo>
                <a:lnTo>
                  <a:pt x="1153307" y="3792973"/>
                </a:lnTo>
                <a:lnTo>
                  <a:pt x="1190984" y="3813441"/>
                </a:lnTo>
                <a:lnTo>
                  <a:pt x="1229179" y="3833729"/>
                </a:lnTo>
                <a:lnTo>
                  <a:pt x="1267890" y="3853835"/>
                </a:lnTo>
                <a:lnTo>
                  <a:pt x="1307111" y="3873758"/>
                </a:lnTo>
                <a:lnTo>
                  <a:pt x="1346839" y="3893496"/>
                </a:lnTo>
                <a:lnTo>
                  <a:pt x="1387069" y="3913047"/>
                </a:lnTo>
                <a:lnTo>
                  <a:pt x="1427798" y="3932408"/>
                </a:lnTo>
                <a:lnTo>
                  <a:pt x="1469020" y="3951580"/>
                </a:lnTo>
                <a:lnTo>
                  <a:pt x="1510732" y="3970559"/>
                </a:lnTo>
                <a:lnTo>
                  <a:pt x="1552930" y="3989344"/>
                </a:lnTo>
                <a:lnTo>
                  <a:pt x="1595609" y="4007933"/>
                </a:lnTo>
                <a:lnTo>
                  <a:pt x="1638765" y="4026325"/>
                </a:lnTo>
                <a:lnTo>
                  <a:pt x="1682394" y="4044517"/>
                </a:lnTo>
                <a:lnTo>
                  <a:pt x="1726492" y="4062508"/>
                </a:lnTo>
                <a:lnTo>
                  <a:pt x="1771055" y="4080296"/>
                </a:lnTo>
                <a:lnTo>
                  <a:pt x="1816078" y="4097879"/>
                </a:lnTo>
                <a:lnTo>
                  <a:pt x="1861557" y="4115256"/>
                </a:lnTo>
                <a:lnTo>
                  <a:pt x="1907488" y="4132425"/>
                </a:lnTo>
                <a:lnTo>
                  <a:pt x="1953867" y="4149384"/>
                </a:lnTo>
                <a:lnTo>
                  <a:pt x="2000689" y="4166131"/>
                </a:lnTo>
                <a:lnTo>
                  <a:pt x="2047951" y="4182664"/>
                </a:lnTo>
                <a:lnTo>
                  <a:pt x="2095648" y="4198982"/>
                </a:lnTo>
                <a:lnTo>
                  <a:pt x="2143776" y="4215083"/>
                </a:lnTo>
                <a:lnTo>
                  <a:pt x="2192330" y="4230966"/>
                </a:lnTo>
                <a:lnTo>
                  <a:pt x="2241308" y="4246627"/>
                </a:lnTo>
                <a:lnTo>
                  <a:pt x="2290704" y="4262066"/>
                </a:lnTo>
                <a:lnTo>
                  <a:pt x="2340514" y="4277281"/>
                </a:lnTo>
                <a:lnTo>
                  <a:pt x="2390734" y="4292271"/>
                </a:lnTo>
                <a:lnTo>
                  <a:pt x="2441359" y="4307032"/>
                </a:lnTo>
                <a:lnTo>
                  <a:pt x="2492387" y="4321564"/>
                </a:lnTo>
                <a:lnTo>
                  <a:pt x="2543811" y="4335865"/>
                </a:lnTo>
                <a:lnTo>
                  <a:pt x="2595629" y="4349932"/>
                </a:lnTo>
                <a:lnTo>
                  <a:pt x="2647836" y="4363765"/>
                </a:lnTo>
                <a:lnTo>
                  <a:pt x="2700428" y="4377362"/>
                </a:lnTo>
                <a:lnTo>
                  <a:pt x="2753400" y="4390720"/>
                </a:lnTo>
                <a:lnTo>
                  <a:pt x="2806749" y="4403838"/>
                </a:lnTo>
                <a:lnTo>
                  <a:pt x="2860470" y="4416714"/>
                </a:lnTo>
                <a:lnTo>
                  <a:pt x="2914559" y="4429347"/>
                </a:lnTo>
                <a:lnTo>
                  <a:pt x="2969012" y="4441734"/>
                </a:lnTo>
                <a:lnTo>
                  <a:pt x="3023825" y="4453874"/>
                </a:lnTo>
                <a:lnTo>
                  <a:pt x="3078993" y="4465765"/>
                </a:lnTo>
                <a:lnTo>
                  <a:pt x="3134512" y="4477406"/>
                </a:lnTo>
                <a:lnTo>
                  <a:pt x="3190378" y="4488794"/>
                </a:lnTo>
                <a:lnTo>
                  <a:pt x="3246587" y="4499927"/>
                </a:lnTo>
                <a:lnTo>
                  <a:pt x="3303134" y="4510805"/>
                </a:lnTo>
                <a:lnTo>
                  <a:pt x="3360016" y="4521425"/>
                </a:lnTo>
                <a:lnTo>
                  <a:pt x="3417229" y="4531785"/>
                </a:lnTo>
                <a:lnTo>
                  <a:pt x="3474767" y="4541884"/>
                </a:lnTo>
                <a:lnTo>
                  <a:pt x="3532627" y="4551720"/>
                </a:lnTo>
                <a:lnTo>
                  <a:pt x="3590805" y="4561291"/>
                </a:lnTo>
                <a:lnTo>
                  <a:pt x="3649296" y="4570596"/>
                </a:lnTo>
                <a:lnTo>
                  <a:pt x="3708097" y="4579632"/>
                </a:lnTo>
                <a:lnTo>
                  <a:pt x="3767202" y="4588398"/>
                </a:lnTo>
                <a:lnTo>
                  <a:pt x="3826609" y="4596892"/>
                </a:lnTo>
                <a:lnTo>
                  <a:pt x="3886312" y="4605112"/>
                </a:lnTo>
                <a:lnTo>
                  <a:pt x="3946307" y="4613057"/>
                </a:lnTo>
                <a:lnTo>
                  <a:pt x="4006591" y="4620725"/>
                </a:lnTo>
                <a:lnTo>
                  <a:pt x="4067158" y="4628113"/>
                </a:lnTo>
                <a:lnTo>
                  <a:pt x="4128006" y="4635221"/>
                </a:lnTo>
                <a:lnTo>
                  <a:pt x="4189129" y="4642046"/>
                </a:lnTo>
                <a:lnTo>
                  <a:pt x="4250524" y="4648587"/>
                </a:lnTo>
                <a:lnTo>
                  <a:pt x="4312186" y="4654842"/>
                </a:lnTo>
                <a:lnTo>
                  <a:pt x="4374111" y="4660809"/>
                </a:lnTo>
                <a:lnTo>
                  <a:pt x="4436295" y="4666486"/>
                </a:lnTo>
                <a:lnTo>
                  <a:pt x="4498734" y="4671872"/>
                </a:lnTo>
                <a:lnTo>
                  <a:pt x="4561423" y="4676965"/>
                </a:lnTo>
                <a:lnTo>
                  <a:pt x="4624358" y="4681763"/>
                </a:lnTo>
                <a:lnTo>
                  <a:pt x="4687535" y="4686264"/>
                </a:lnTo>
                <a:lnTo>
                  <a:pt x="4750951" y="4690466"/>
                </a:lnTo>
                <a:lnTo>
                  <a:pt x="4814600" y="4694369"/>
                </a:lnTo>
                <a:lnTo>
                  <a:pt x="4878478" y="4697969"/>
                </a:lnTo>
                <a:lnTo>
                  <a:pt x="4942582" y="4701266"/>
                </a:lnTo>
                <a:lnTo>
                  <a:pt x="5006907" y="4704257"/>
                </a:lnTo>
                <a:lnTo>
                  <a:pt x="5071448" y="4706940"/>
                </a:lnTo>
                <a:lnTo>
                  <a:pt x="5136203" y="4709315"/>
                </a:lnTo>
                <a:lnTo>
                  <a:pt x="5201165" y="4711378"/>
                </a:lnTo>
                <a:lnTo>
                  <a:pt x="5266333" y="4713130"/>
                </a:lnTo>
                <a:lnTo>
                  <a:pt x="5331700" y="4714566"/>
                </a:lnTo>
                <a:lnTo>
                  <a:pt x="5397263" y="4715687"/>
                </a:lnTo>
                <a:lnTo>
                  <a:pt x="5463018" y="4716489"/>
                </a:lnTo>
                <a:lnTo>
                  <a:pt x="5528960" y="4716972"/>
                </a:lnTo>
                <a:lnTo>
                  <a:pt x="5595086" y="4717133"/>
                </a:lnTo>
                <a:close/>
              </a:path>
            </a:pathLst>
          </a:custGeom>
          <a:ln w="52354">
            <a:solidFill>
              <a:srgbClr val="F8CC0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8566060" y="5148524"/>
            <a:ext cx="2971800" cy="1344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650" spc="-240" i="1">
                <a:solidFill>
                  <a:srgbClr val="0546A2"/>
                </a:solidFill>
                <a:latin typeface="Rockwell"/>
                <a:cs typeface="Rockwell"/>
              </a:rPr>
              <a:t>Pause</a:t>
            </a:r>
            <a:endParaRPr sz="8650">
              <a:latin typeface="Rockwell"/>
              <a:cs typeface="Rockwell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54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5396210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Ergebnisse</a:t>
            </a:r>
            <a:r>
              <a:rPr dirty="0" sz="6400" spc="-3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Gruppe</a:t>
            </a:r>
            <a:r>
              <a:rPr dirty="0" sz="6400" spc="-2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615" b="1">
                <a:solidFill>
                  <a:srgbClr val="0546A2"/>
                </a:solidFill>
                <a:latin typeface="Verdana"/>
                <a:cs typeface="Verdana"/>
              </a:rPr>
              <a:t>1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:</a:t>
            </a: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60" b="1">
                <a:solidFill>
                  <a:srgbClr val="0546A2"/>
                </a:solidFill>
                <a:latin typeface="Verdana"/>
                <a:cs typeface="Verdana"/>
              </a:rPr>
              <a:t>Hintergrund</a:t>
            </a:r>
            <a:r>
              <a:rPr dirty="0" sz="6400" spc="-2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5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966297" y="3564006"/>
            <a:ext cx="14653894" cy="27374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3273425">
              <a:lnSpc>
                <a:spcPct val="100000"/>
              </a:lnSpc>
              <a:spcBef>
                <a:spcPts val="95"/>
              </a:spcBef>
            </a:pPr>
            <a:r>
              <a:rPr dirty="0" sz="3300" spc="-50" b="1">
                <a:solidFill>
                  <a:srgbClr val="0546A2"/>
                </a:solidFill>
                <a:latin typeface="Verdana"/>
                <a:cs typeface="Verdana"/>
              </a:rPr>
              <a:t>Gruppenarbeit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1: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0" b="1">
                <a:solidFill>
                  <a:srgbClr val="0546A2"/>
                </a:solidFill>
                <a:latin typeface="Verdana"/>
                <a:cs typeface="Verdana"/>
              </a:rPr>
              <a:t>Gemeinsame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0" b="1">
                <a:solidFill>
                  <a:srgbClr val="0546A2"/>
                </a:solidFill>
                <a:latin typeface="Verdana"/>
                <a:cs typeface="Verdana"/>
              </a:rPr>
              <a:t>Entwicklung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einer Forschungsfrage</a:t>
            </a:r>
            <a:endParaRPr sz="3300">
              <a:latin typeface="Verdana"/>
              <a:cs typeface="Verdana"/>
            </a:endParaRPr>
          </a:p>
          <a:p>
            <a:pPr marL="965200" marR="5080" indent="-367030">
              <a:lnSpc>
                <a:spcPct val="120600"/>
              </a:lnSpc>
              <a:spcBef>
                <a:spcPts val="1315"/>
              </a:spcBef>
              <a:buChar char="•"/>
              <a:tabLst>
                <a:tab pos="96520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Fragestellung/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Forschungsfrage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zentrale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Frage,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jeder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wissenschaftlichen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Arbeit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zugrunde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liegt</a:t>
            </a:r>
            <a:endParaRPr sz="2450">
              <a:latin typeface="Verdana"/>
              <a:cs typeface="Verdana"/>
            </a:endParaRPr>
          </a:p>
          <a:p>
            <a:pPr marL="965835" indent="-366395">
              <a:lnSpc>
                <a:spcPct val="100000"/>
              </a:lnSpc>
              <a:spcBef>
                <a:spcPts val="2085"/>
              </a:spcBef>
              <a:buChar char="•"/>
              <a:tabLst>
                <a:tab pos="96583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gut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formulierte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Forschungsfrage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sollte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folgenden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Kriterien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erfüllen: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966297" y="8764987"/>
            <a:ext cx="3094990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spc="-20" i="1">
                <a:solidFill>
                  <a:srgbClr val="0546A2"/>
                </a:solidFill>
                <a:latin typeface="Verdana"/>
                <a:cs typeface="Verdana"/>
              </a:rPr>
              <a:t>(Sebe-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Opfermann,</a:t>
            </a:r>
            <a:r>
              <a:rPr dirty="0" sz="1900" spc="-6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2016)</a:t>
            </a:r>
            <a:endParaRPr sz="1900">
              <a:latin typeface="Verdana"/>
              <a:cs typeface="Verdana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112822" y="7078326"/>
            <a:ext cx="15806613" cy="1424113"/>
          </a:xfrm>
          <a:prstGeom prst="rect">
            <a:avLst/>
          </a:prstGeom>
        </p:spPr>
      </p:pic>
      <p:sp>
        <p:nvSpPr>
          <p:cNvPr id="16" name="object 16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55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5800069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15340965" algn="l"/>
              </a:tabLst>
            </a:pP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Ergebnisse</a:t>
            </a:r>
            <a:r>
              <a:rPr dirty="0" sz="6400" spc="-33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Gruppe</a:t>
            </a:r>
            <a:r>
              <a:rPr dirty="0" sz="6400" spc="-28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615" b="1">
                <a:solidFill>
                  <a:srgbClr val="0546A2"/>
                </a:solidFill>
                <a:latin typeface="Verdana"/>
                <a:cs typeface="Verdana"/>
              </a:rPr>
              <a:t>1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:</a:t>
            </a: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70" b="1">
                <a:solidFill>
                  <a:srgbClr val="0546A2"/>
                </a:solidFill>
                <a:latin typeface="Verdana"/>
                <a:cs typeface="Verdana"/>
              </a:rPr>
              <a:t>Hintergrund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6400" spc="-5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667684" y="4600624"/>
            <a:ext cx="12458700" cy="3271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Stellen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sich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0" b="1">
                <a:solidFill>
                  <a:srgbClr val="0546A2"/>
                </a:solidFill>
                <a:latin typeface="Verdana"/>
                <a:cs typeface="Verdana"/>
              </a:rPr>
              <a:t>vor:</a:t>
            </a:r>
            <a:endParaRPr sz="3300">
              <a:latin typeface="Verdana"/>
              <a:cs typeface="Verdana"/>
            </a:endParaRPr>
          </a:p>
          <a:p>
            <a:pPr marL="12700" marR="5080">
              <a:lnSpc>
                <a:spcPct val="101499"/>
              </a:lnSpc>
              <a:spcBef>
                <a:spcPts val="2600"/>
              </a:spcBef>
            </a:pP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Ein</a:t>
            </a:r>
            <a:r>
              <a:rPr dirty="0" sz="2600" spc="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Team</a:t>
            </a:r>
            <a:r>
              <a:rPr dirty="0" sz="2600" spc="5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von</a:t>
            </a:r>
            <a:r>
              <a:rPr dirty="0" sz="2600" spc="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Wissenschaftlerinnen</a:t>
            </a:r>
            <a:r>
              <a:rPr dirty="0" sz="2600" spc="5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und</a:t>
            </a:r>
            <a:r>
              <a:rPr dirty="0" sz="2600" spc="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Wissenschaftlern</a:t>
            </a:r>
            <a:r>
              <a:rPr dirty="0" sz="2600" spc="5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möchte</a:t>
            </a:r>
            <a:r>
              <a:rPr dirty="0" sz="2600" spc="5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eine</a:t>
            </a:r>
            <a:r>
              <a:rPr dirty="0" sz="2600" spc="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10" i="1">
                <a:solidFill>
                  <a:srgbClr val="0546A2"/>
                </a:solidFill>
                <a:latin typeface="Rockwell"/>
                <a:cs typeface="Rockwell"/>
              </a:rPr>
              <a:t>Studie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im</a:t>
            </a:r>
            <a:r>
              <a:rPr dirty="0" sz="2600" spc="1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Rahmen</a:t>
            </a:r>
            <a:r>
              <a:rPr dirty="0" sz="2600" spc="1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des</a:t>
            </a:r>
            <a:r>
              <a:rPr dirty="0" sz="2600" spc="1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PRO</a:t>
            </a:r>
            <a:r>
              <a:rPr dirty="0" sz="2600" spc="1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RETINA</a:t>
            </a:r>
            <a:r>
              <a:rPr dirty="0" sz="2600" spc="1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Patient*innenregisters</a:t>
            </a:r>
            <a:r>
              <a:rPr dirty="0" sz="2600" spc="1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durchführen,</a:t>
            </a:r>
            <a:r>
              <a:rPr dirty="0" sz="2600" spc="1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mit</a:t>
            </a:r>
            <a:r>
              <a:rPr dirty="0" sz="2600" spc="1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25" i="1">
                <a:solidFill>
                  <a:srgbClr val="0546A2"/>
                </a:solidFill>
                <a:latin typeface="Rockwell"/>
                <a:cs typeface="Rockwell"/>
              </a:rPr>
              <a:t>dem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allgemeinen</a:t>
            </a:r>
            <a:r>
              <a:rPr dirty="0" sz="2600" spc="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Ziel,</a:t>
            </a:r>
            <a:r>
              <a:rPr dirty="0" sz="2600" spc="2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(degenerative)</a:t>
            </a:r>
            <a:r>
              <a:rPr dirty="0" sz="2600" spc="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Augenerkrankungen</a:t>
            </a:r>
            <a:r>
              <a:rPr dirty="0" sz="2600" spc="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besser</a:t>
            </a:r>
            <a:r>
              <a:rPr dirty="0" sz="2600" spc="2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zu</a:t>
            </a:r>
            <a:r>
              <a:rPr dirty="0" sz="2600" spc="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10" i="1">
                <a:solidFill>
                  <a:srgbClr val="0546A2"/>
                </a:solidFill>
                <a:latin typeface="Rockwell"/>
                <a:cs typeface="Rockwell"/>
              </a:rPr>
              <a:t>verstehen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Das</a:t>
            </a:r>
            <a:r>
              <a:rPr dirty="0" sz="2600" spc="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Team</a:t>
            </a:r>
            <a:r>
              <a:rPr dirty="0" sz="2600" spc="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möchte</a:t>
            </a:r>
            <a:r>
              <a:rPr dirty="0" sz="2600" spc="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nun</a:t>
            </a:r>
            <a:r>
              <a:rPr dirty="0" sz="2600" spc="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festlegen,</a:t>
            </a:r>
            <a:r>
              <a:rPr dirty="0" sz="2600" spc="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welche</a:t>
            </a:r>
            <a:r>
              <a:rPr dirty="0" sz="2600" spc="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Aspekte</a:t>
            </a:r>
            <a:r>
              <a:rPr dirty="0" sz="2600" spc="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von</a:t>
            </a:r>
            <a:r>
              <a:rPr dirty="0" sz="2600" spc="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Augenkrankheiten</a:t>
            </a:r>
            <a:r>
              <a:rPr dirty="0" sz="2600" spc="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es</a:t>
            </a:r>
            <a:r>
              <a:rPr dirty="0" sz="2600" spc="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25" i="1">
                <a:solidFill>
                  <a:srgbClr val="0546A2"/>
                </a:solidFill>
                <a:latin typeface="Rockwell"/>
                <a:cs typeface="Rockwell"/>
              </a:rPr>
              <a:t>in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seiner</a:t>
            </a:r>
            <a:r>
              <a:rPr dirty="0" sz="2600" spc="2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Studie</a:t>
            </a:r>
            <a:r>
              <a:rPr dirty="0" sz="2600" spc="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genau</a:t>
            </a:r>
            <a:r>
              <a:rPr dirty="0" sz="2600" spc="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untersuchen</a:t>
            </a:r>
            <a:r>
              <a:rPr dirty="0" sz="2600" spc="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soll.</a:t>
            </a:r>
            <a:r>
              <a:rPr dirty="0" sz="2600" spc="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Dazu</a:t>
            </a:r>
            <a:r>
              <a:rPr dirty="0" sz="2600" spc="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möchte</a:t>
            </a:r>
            <a:r>
              <a:rPr dirty="0" sz="2600" spc="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es</a:t>
            </a:r>
            <a:r>
              <a:rPr dirty="0" sz="2600" spc="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gemeinsam</a:t>
            </a:r>
            <a:r>
              <a:rPr dirty="0" sz="2600" spc="2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mit</a:t>
            </a:r>
            <a:r>
              <a:rPr dirty="0" sz="2600" spc="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10" i="1">
                <a:solidFill>
                  <a:srgbClr val="0546A2"/>
                </a:solidFill>
                <a:latin typeface="Rockwell"/>
                <a:cs typeface="Rockwell"/>
              </a:rPr>
              <a:t>Ihnen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eine</a:t>
            </a:r>
            <a:r>
              <a:rPr dirty="0" sz="2600" spc="-2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10" i="1">
                <a:solidFill>
                  <a:srgbClr val="0546A2"/>
                </a:solidFill>
                <a:latin typeface="Rockwell"/>
                <a:cs typeface="Rockwell"/>
              </a:rPr>
              <a:t>Forschungsfrage</a:t>
            </a:r>
            <a:r>
              <a:rPr dirty="0" sz="2600" spc="-1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formulieren</a:t>
            </a:r>
            <a:r>
              <a:rPr dirty="0" sz="2600" spc="-1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und</a:t>
            </a:r>
            <a:r>
              <a:rPr dirty="0" sz="2600" spc="-1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10" i="1">
                <a:solidFill>
                  <a:srgbClr val="0546A2"/>
                </a:solidFill>
                <a:latin typeface="Rockwell"/>
                <a:cs typeface="Rockwell"/>
              </a:rPr>
              <a:t>festlegen.</a:t>
            </a:r>
            <a:endParaRPr sz="2600">
              <a:latin typeface="Rockwell"/>
              <a:cs typeface="Rockwell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1999932" y="4711896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4">
                <a:moveTo>
                  <a:pt x="1041717" y="219722"/>
                </a:moveTo>
                <a:lnTo>
                  <a:pt x="816952" y="89966"/>
                </a:lnTo>
                <a:lnTo>
                  <a:pt x="813841" y="95364"/>
                </a:lnTo>
                <a:lnTo>
                  <a:pt x="1023810" y="216585"/>
                </a:lnTo>
                <a:lnTo>
                  <a:pt x="235724" y="216585"/>
                </a:lnTo>
                <a:lnTo>
                  <a:pt x="235724" y="222846"/>
                </a:lnTo>
                <a:lnTo>
                  <a:pt x="1023810" y="222846"/>
                </a:lnTo>
                <a:lnTo>
                  <a:pt x="813841" y="344068"/>
                </a:lnTo>
                <a:lnTo>
                  <a:pt x="816952" y="349478"/>
                </a:lnTo>
                <a:lnTo>
                  <a:pt x="1041717" y="219722"/>
                </a:lnTo>
                <a:close/>
              </a:path>
              <a:path w="1277620" h="440054">
                <a:moveTo>
                  <a:pt x="1277454" y="219710"/>
                </a:moveTo>
                <a:lnTo>
                  <a:pt x="1272984" y="175488"/>
                </a:lnTo>
                <a:lnTo>
                  <a:pt x="1271206" y="169786"/>
                </a:lnTo>
                <a:lnTo>
                  <a:pt x="1271206" y="219722"/>
                </a:lnTo>
                <a:lnTo>
                  <a:pt x="1265555" y="268605"/>
                </a:lnTo>
                <a:lnTo>
                  <a:pt x="1249476" y="313512"/>
                </a:lnTo>
                <a:lnTo>
                  <a:pt x="1224241" y="353161"/>
                </a:lnTo>
                <a:lnTo>
                  <a:pt x="1191171" y="386232"/>
                </a:lnTo>
                <a:lnTo>
                  <a:pt x="1151521" y="411467"/>
                </a:lnTo>
                <a:lnTo>
                  <a:pt x="1106614" y="427545"/>
                </a:lnTo>
                <a:lnTo>
                  <a:pt x="1057732" y="433197"/>
                </a:lnTo>
                <a:lnTo>
                  <a:pt x="219722" y="433197"/>
                </a:lnTo>
                <a:lnTo>
                  <a:pt x="170840" y="427545"/>
                </a:lnTo>
                <a:lnTo>
                  <a:pt x="125920" y="411467"/>
                </a:lnTo>
                <a:lnTo>
                  <a:pt x="86283" y="386232"/>
                </a:lnTo>
                <a:lnTo>
                  <a:pt x="53200" y="353148"/>
                </a:lnTo>
                <a:lnTo>
                  <a:pt x="27978" y="313512"/>
                </a:lnTo>
                <a:lnTo>
                  <a:pt x="11899" y="268605"/>
                </a:lnTo>
                <a:lnTo>
                  <a:pt x="6248" y="219710"/>
                </a:lnTo>
                <a:lnTo>
                  <a:pt x="11899" y="170827"/>
                </a:lnTo>
                <a:lnTo>
                  <a:pt x="27978" y="125920"/>
                </a:lnTo>
                <a:lnTo>
                  <a:pt x="53200" y="86283"/>
                </a:lnTo>
                <a:lnTo>
                  <a:pt x="86283" y="53200"/>
                </a:lnTo>
                <a:lnTo>
                  <a:pt x="125920" y="27978"/>
                </a:lnTo>
                <a:lnTo>
                  <a:pt x="170840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71" y="53213"/>
                </a:lnTo>
                <a:lnTo>
                  <a:pt x="1224241" y="86283"/>
                </a:lnTo>
                <a:lnTo>
                  <a:pt x="1249476" y="125920"/>
                </a:lnTo>
                <a:lnTo>
                  <a:pt x="1265555" y="170827"/>
                </a:lnTo>
                <a:lnTo>
                  <a:pt x="1271206" y="219722"/>
                </a:lnTo>
                <a:lnTo>
                  <a:pt x="1271206" y="169786"/>
                </a:lnTo>
                <a:lnTo>
                  <a:pt x="1239875" y="96951"/>
                </a:lnTo>
                <a:lnTo>
                  <a:pt x="1213027" y="64427"/>
                </a:lnTo>
                <a:lnTo>
                  <a:pt x="1180490" y="37579"/>
                </a:lnTo>
                <a:lnTo>
                  <a:pt x="1143177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51"/>
                </a:lnTo>
                <a:lnTo>
                  <a:pt x="17297" y="134277"/>
                </a:lnTo>
                <a:lnTo>
                  <a:pt x="4483" y="175501"/>
                </a:lnTo>
                <a:lnTo>
                  <a:pt x="0" y="219722"/>
                </a:lnTo>
                <a:lnTo>
                  <a:pt x="4483" y="263944"/>
                </a:lnTo>
                <a:lnTo>
                  <a:pt x="17297" y="305155"/>
                </a:lnTo>
                <a:lnTo>
                  <a:pt x="37579" y="342480"/>
                </a:lnTo>
                <a:lnTo>
                  <a:pt x="64427" y="375005"/>
                </a:lnTo>
                <a:lnTo>
                  <a:pt x="96964" y="401853"/>
                </a:lnTo>
                <a:lnTo>
                  <a:pt x="134277" y="422135"/>
                </a:lnTo>
                <a:lnTo>
                  <a:pt x="175501" y="434962"/>
                </a:lnTo>
                <a:lnTo>
                  <a:pt x="219722" y="439432"/>
                </a:lnTo>
                <a:lnTo>
                  <a:pt x="1057732" y="439432"/>
                </a:lnTo>
                <a:lnTo>
                  <a:pt x="1101953" y="434962"/>
                </a:lnTo>
                <a:lnTo>
                  <a:pt x="1143177" y="422135"/>
                </a:lnTo>
                <a:lnTo>
                  <a:pt x="1180490" y="401853"/>
                </a:lnTo>
                <a:lnTo>
                  <a:pt x="1213027" y="375005"/>
                </a:lnTo>
                <a:lnTo>
                  <a:pt x="1239875" y="342480"/>
                </a:lnTo>
                <a:lnTo>
                  <a:pt x="1260157" y="305155"/>
                </a:lnTo>
                <a:lnTo>
                  <a:pt x="1272984" y="263944"/>
                </a:lnTo>
                <a:lnTo>
                  <a:pt x="1277454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56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7007840" cy="274002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Ergebnisse</a:t>
            </a:r>
            <a:r>
              <a:rPr dirty="0" sz="6400" spc="-3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Gruppe</a:t>
            </a:r>
            <a:r>
              <a:rPr dirty="0" sz="6400" spc="-28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615" b="1">
                <a:solidFill>
                  <a:srgbClr val="0546A2"/>
                </a:solidFill>
                <a:latin typeface="Verdana"/>
                <a:cs typeface="Verdana"/>
              </a:rPr>
              <a:t>1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:</a:t>
            </a: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10" b="1">
                <a:solidFill>
                  <a:srgbClr val="0546A2"/>
                </a:solidFill>
                <a:latin typeface="Verdana"/>
                <a:cs typeface="Verdana"/>
              </a:rPr>
              <a:t>Darste</a:t>
            </a:r>
            <a:r>
              <a:rPr dirty="0" sz="6400" spc="-5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0" b="1">
                <a:solidFill>
                  <a:srgbClr val="0546A2"/>
                </a:solidFill>
                <a:latin typeface="Verdana"/>
                <a:cs typeface="Verdana"/>
              </a:rPr>
              <a:t>lung</a:t>
            </a:r>
            <a:endParaRPr sz="6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6500">
              <a:latin typeface="Verdana"/>
              <a:cs typeface="Verdana"/>
            </a:endParaRPr>
          </a:p>
          <a:p>
            <a:pPr marL="2462530">
              <a:lnSpc>
                <a:spcPct val="100000"/>
              </a:lnSpc>
            </a:pPr>
            <a:r>
              <a:rPr dirty="0" sz="4750" spc="-195" i="1">
                <a:solidFill>
                  <a:srgbClr val="0546A2"/>
                </a:solidFill>
                <a:latin typeface="Rockwell"/>
                <a:cs typeface="Rockwell"/>
              </a:rPr>
              <a:t>Gruppenarbeit</a:t>
            </a:r>
            <a:r>
              <a:rPr dirty="0" sz="4750" spc="-15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4750" spc="-254" i="1">
                <a:solidFill>
                  <a:srgbClr val="0546A2"/>
                </a:solidFill>
                <a:latin typeface="Rockwell"/>
                <a:cs typeface="Rockwell"/>
              </a:rPr>
              <a:t>1:</a:t>
            </a:r>
            <a:r>
              <a:rPr dirty="0" sz="4750" spc="-15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4750" spc="-160" i="1">
                <a:solidFill>
                  <a:srgbClr val="0546A2"/>
                </a:solidFill>
                <a:latin typeface="Rockwell"/>
                <a:cs typeface="Rockwell"/>
              </a:rPr>
              <a:t>Entwicklung </a:t>
            </a:r>
            <a:r>
              <a:rPr dirty="0" sz="4750" spc="-170" i="1">
                <a:solidFill>
                  <a:srgbClr val="0546A2"/>
                </a:solidFill>
                <a:latin typeface="Rockwell"/>
                <a:cs typeface="Rockwell"/>
              </a:rPr>
              <a:t>einer</a:t>
            </a:r>
            <a:r>
              <a:rPr dirty="0" sz="4750" spc="-15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4750" spc="-110" i="1">
                <a:solidFill>
                  <a:srgbClr val="0546A2"/>
                </a:solidFill>
                <a:latin typeface="Rockwell"/>
                <a:cs typeface="Rockwell"/>
              </a:rPr>
              <a:t>Forschungsfrage</a:t>
            </a:r>
            <a:endParaRPr sz="4750">
              <a:latin typeface="Rockwell"/>
              <a:cs typeface="Rockwel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128565" y="5149081"/>
            <a:ext cx="10814685" cy="9258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20600"/>
              </a:lnSpc>
              <a:spcBef>
                <a:spcPts val="95"/>
              </a:spcBef>
            </a:pP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Hier</a:t>
            </a:r>
            <a:r>
              <a:rPr dirty="0" sz="2450" spc="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können</a:t>
            </a:r>
            <a:r>
              <a:rPr dirty="0" sz="2450" spc="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1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Ergebnisse</a:t>
            </a:r>
            <a:r>
              <a:rPr dirty="0" sz="2450" spc="1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Gruppe</a:t>
            </a:r>
            <a:r>
              <a:rPr dirty="0" sz="2450" spc="1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1</a:t>
            </a:r>
            <a:r>
              <a:rPr dirty="0" sz="2450" spc="1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durch</a:t>
            </a:r>
            <a:r>
              <a:rPr dirty="0" sz="2450" spc="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1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 i="1">
                <a:solidFill>
                  <a:srgbClr val="0546A2"/>
                </a:solidFill>
                <a:latin typeface="Verdana"/>
                <a:cs typeface="Verdana"/>
              </a:rPr>
              <a:t>Veranstaltenden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eingetragen</a:t>
            </a:r>
            <a:r>
              <a:rPr dirty="0" sz="2450" spc="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 i="1">
                <a:solidFill>
                  <a:srgbClr val="0546A2"/>
                </a:solidFill>
                <a:latin typeface="Verdana"/>
                <a:cs typeface="Verdana"/>
              </a:rPr>
              <a:t>werden.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752830" y="3664095"/>
            <a:ext cx="2137410" cy="735330"/>
          </a:xfrm>
          <a:custGeom>
            <a:avLst/>
            <a:gdLst/>
            <a:ahLst/>
            <a:cxnLst/>
            <a:rect l="l" t="t" r="r" b="b"/>
            <a:pathLst>
              <a:path w="2137410" h="735329">
                <a:moveTo>
                  <a:pt x="1742757" y="367576"/>
                </a:moveTo>
                <a:lnTo>
                  <a:pt x="1366748" y="150495"/>
                </a:lnTo>
                <a:lnTo>
                  <a:pt x="1361528" y="159537"/>
                </a:lnTo>
                <a:lnTo>
                  <a:pt x="1712810" y="362343"/>
                </a:lnTo>
                <a:lnTo>
                  <a:pt x="394385" y="362343"/>
                </a:lnTo>
                <a:lnTo>
                  <a:pt x="394385" y="372808"/>
                </a:lnTo>
                <a:lnTo>
                  <a:pt x="1712810" y="372808"/>
                </a:lnTo>
                <a:lnTo>
                  <a:pt x="1361528" y="575614"/>
                </a:lnTo>
                <a:lnTo>
                  <a:pt x="1366748" y="584657"/>
                </a:lnTo>
                <a:lnTo>
                  <a:pt x="1742757" y="367576"/>
                </a:lnTo>
                <a:close/>
              </a:path>
              <a:path w="2137410" h="735329">
                <a:moveTo>
                  <a:pt x="2137130" y="367563"/>
                </a:moveTo>
                <a:lnTo>
                  <a:pt x="2134260" y="321525"/>
                </a:lnTo>
                <a:lnTo>
                  <a:pt x="2126678" y="281406"/>
                </a:lnTo>
                <a:lnTo>
                  <a:pt x="2126678" y="367576"/>
                </a:lnTo>
                <a:lnTo>
                  <a:pt x="2123402" y="415975"/>
                </a:lnTo>
                <a:lnTo>
                  <a:pt x="2113889" y="462407"/>
                </a:lnTo>
                <a:lnTo>
                  <a:pt x="2098560" y="506450"/>
                </a:lnTo>
                <a:lnTo>
                  <a:pt x="2077847" y="547687"/>
                </a:lnTo>
                <a:lnTo>
                  <a:pt x="2052167" y="585673"/>
                </a:lnTo>
                <a:lnTo>
                  <a:pt x="2021954" y="619988"/>
                </a:lnTo>
                <a:lnTo>
                  <a:pt x="1987638" y="650201"/>
                </a:lnTo>
                <a:lnTo>
                  <a:pt x="1949653" y="675881"/>
                </a:lnTo>
                <a:lnTo>
                  <a:pt x="1908429" y="696595"/>
                </a:lnTo>
                <a:lnTo>
                  <a:pt x="1864385" y="711923"/>
                </a:lnTo>
                <a:lnTo>
                  <a:pt x="1817941" y="721436"/>
                </a:lnTo>
                <a:lnTo>
                  <a:pt x="1769554" y="724712"/>
                </a:lnTo>
                <a:lnTo>
                  <a:pt x="367601" y="724712"/>
                </a:lnTo>
                <a:lnTo>
                  <a:pt x="319201" y="721436"/>
                </a:lnTo>
                <a:lnTo>
                  <a:pt x="272770" y="711923"/>
                </a:lnTo>
                <a:lnTo>
                  <a:pt x="228714" y="696595"/>
                </a:lnTo>
                <a:lnTo>
                  <a:pt x="187477" y="675881"/>
                </a:lnTo>
                <a:lnTo>
                  <a:pt x="149491" y="650201"/>
                </a:lnTo>
                <a:lnTo>
                  <a:pt x="115176" y="619988"/>
                </a:lnTo>
                <a:lnTo>
                  <a:pt x="84963" y="585673"/>
                </a:lnTo>
                <a:lnTo>
                  <a:pt x="59283" y="547687"/>
                </a:lnTo>
                <a:lnTo>
                  <a:pt x="38569" y="506450"/>
                </a:lnTo>
                <a:lnTo>
                  <a:pt x="23241" y="462394"/>
                </a:lnTo>
                <a:lnTo>
                  <a:pt x="13716" y="415963"/>
                </a:lnTo>
                <a:lnTo>
                  <a:pt x="10452" y="367563"/>
                </a:lnTo>
                <a:lnTo>
                  <a:pt x="13716" y="319176"/>
                </a:lnTo>
                <a:lnTo>
                  <a:pt x="23241" y="272745"/>
                </a:lnTo>
                <a:lnTo>
                  <a:pt x="38569" y="228701"/>
                </a:lnTo>
                <a:lnTo>
                  <a:pt x="59283" y="187464"/>
                </a:lnTo>
                <a:lnTo>
                  <a:pt x="84963" y="149479"/>
                </a:lnTo>
                <a:lnTo>
                  <a:pt x="115176" y="115163"/>
                </a:lnTo>
                <a:lnTo>
                  <a:pt x="149491" y="84963"/>
                </a:lnTo>
                <a:lnTo>
                  <a:pt x="187477" y="59283"/>
                </a:lnTo>
                <a:lnTo>
                  <a:pt x="228714" y="38557"/>
                </a:lnTo>
                <a:lnTo>
                  <a:pt x="272770" y="23228"/>
                </a:lnTo>
                <a:lnTo>
                  <a:pt x="319201" y="13716"/>
                </a:lnTo>
                <a:lnTo>
                  <a:pt x="367601" y="10452"/>
                </a:lnTo>
                <a:lnTo>
                  <a:pt x="1769554" y="10452"/>
                </a:lnTo>
                <a:lnTo>
                  <a:pt x="1817941" y="13716"/>
                </a:lnTo>
                <a:lnTo>
                  <a:pt x="1864385" y="23228"/>
                </a:lnTo>
                <a:lnTo>
                  <a:pt x="1908429" y="38557"/>
                </a:lnTo>
                <a:lnTo>
                  <a:pt x="1949653" y="59283"/>
                </a:lnTo>
                <a:lnTo>
                  <a:pt x="1987638" y="84963"/>
                </a:lnTo>
                <a:lnTo>
                  <a:pt x="2021954" y="115163"/>
                </a:lnTo>
                <a:lnTo>
                  <a:pt x="2052167" y="149479"/>
                </a:lnTo>
                <a:lnTo>
                  <a:pt x="2077847" y="187464"/>
                </a:lnTo>
                <a:lnTo>
                  <a:pt x="2098560" y="228701"/>
                </a:lnTo>
                <a:lnTo>
                  <a:pt x="2113889" y="272745"/>
                </a:lnTo>
                <a:lnTo>
                  <a:pt x="2123402" y="319189"/>
                </a:lnTo>
                <a:lnTo>
                  <a:pt x="2126678" y="367576"/>
                </a:lnTo>
                <a:lnTo>
                  <a:pt x="2126678" y="281406"/>
                </a:lnTo>
                <a:lnTo>
                  <a:pt x="2112340" y="234848"/>
                </a:lnTo>
                <a:lnTo>
                  <a:pt x="2094001" y="194919"/>
                </a:lnTo>
                <a:lnTo>
                  <a:pt x="2071179" y="157708"/>
                </a:lnTo>
                <a:lnTo>
                  <a:pt x="2044242" y="123583"/>
                </a:lnTo>
                <a:lnTo>
                  <a:pt x="2013546" y="92875"/>
                </a:lnTo>
                <a:lnTo>
                  <a:pt x="1979422" y="65938"/>
                </a:lnTo>
                <a:lnTo>
                  <a:pt x="1942211" y="43129"/>
                </a:lnTo>
                <a:lnTo>
                  <a:pt x="1902269" y="24777"/>
                </a:lnTo>
                <a:lnTo>
                  <a:pt x="1859953" y="11239"/>
                </a:lnTo>
                <a:lnTo>
                  <a:pt x="1855736" y="10452"/>
                </a:lnTo>
                <a:lnTo>
                  <a:pt x="1815604" y="2870"/>
                </a:lnTo>
                <a:lnTo>
                  <a:pt x="1769554" y="0"/>
                </a:lnTo>
                <a:lnTo>
                  <a:pt x="367601" y="0"/>
                </a:lnTo>
                <a:lnTo>
                  <a:pt x="321551" y="2870"/>
                </a:lnTo>
                <a:lnTo>
                  <a:pt x="277190" y="11239"/>
                </a:lnTo>
                <a:lnTo>
                  <a:pt x="234873" y="24777"/>
                </a:lnTo>
                <a:lnTo>
                  <a:pt x="194932" y="43129"/>
                </a:lnTo>
                <a:lnTo>
                  <a:pt x="157721" y="65938"/>
                </a:lnTo>
                <a:lnTo>
                  <a:pt x="123596" y="92875"/>
                </a:lnTo>
                <a:lnTo>
                  <a:pt x="92887" y="123583"/>
                </a:lnTo>
                <a:lnTo>
                  <a:pt x="65951" y="157708"/>
                </a:lnTo>
                <a:lnTo>
                  <a:pt x="43141" y="194919"/>
                </a:lnTo>
                <a:lnTo>
                  <a:pt x="24790" y="234861"/>
                </a:lnTo>
                <a:lnTo>
                  <a:pt x="11252" y="277177"/>
                </a:lnTo>
                <a:lnTo>
                  <a:pt x="2870" y="321538"/>
                </a:lnTo>
                <a:lnTo>
                  <a:pt x="0" y="367576"/>
                </a:lnTo>
                <a:lnTo>
                  <a:pt x="2870" y="413626"/>
                </a:lnTo>
                <a:lnTo>
                  <a:pt x="11252" y="457974"/>
                </a:lnTo>
                <a:lnTo>
                  <a:pt x="24790" y="500303"/>
                </a:lnTo>
                <a:lnTo>
                  <a:pt x="43141" y="540232"/>
                </a:lnTo>
                <a:lnTo>
                  <a:pt x="65951" y="577443"/>
                </a:lnTo>
                <a:lnTo>
                  <a:pt x="92887" y="611568"/>
                </a:lnTo>
                <a:lnTo>
                  <a:pt x="123596" y="642277"/>
                </a:lnTo>
                <a:lnTo>
                  <a:pt x="157721" y="669213"/>
                </a:lnTo>
                <a:lnTo>
                  <a:pt x="194932" y="692023"/>
                </a:lnTo>
                <a:lnTo>
                  <a:pt x="234873" y="710374"/>
                </a:lnTo>
                <a:lnTo>
                  <a:pt x="277190" y="723912"/>
                </a:lnTo>
                <a:lnTo>
                  <a:pt x="321551" y="732294"/>
                </a:lnTo>
                <a:lnTo>
                  <a:pt x="367601" y="735164"/>
                </a:lnTo>
                <a:lnTo>
                  <a:pt x="1769554" y="735164"/>
                </a:lnTo>
                <a:lnTo>
                  <a:pt x="1815604" y="732294"/>
                </a:lnTo>
                <a:lnTo>
                  <a:pt x="1855736" y="724712"/>
                </a:lnTo>
                <a:lnTo>
                  <a:pt x="1902269" y="710374"/>
                </a:lnTo>
                <a:lnTo>
                  <a:pt x="1942211" y="692023"/>
                </a:lnTo>
                <a:lnTo>
                  <a:pt x="1979422" y="669213"/>
                </a:lnTo>
                <a:lnTo>
                  <a:pt x="2013546" y="642277"/>
                </a:lnTo>
                <a:lnTo>
                  <a:pt x="2044242" y="611568"/>
                </a:lnTo>
                <a:lnTo>
                  <a:pt x="2071179" y="577443"/>
                </a:lnTo>
                <a:lnTo>
                  <a:pt x="2094001" y="540232"/>
                </a:lnTo>
                <a:lnTo>
                  <a:pt x="2112340" y="500291"/>
                </a:lnTo>
                <a:lnTo>
                  <a:pt x="2125878" y="457974"/>
                </a:lnTo>
                <a:lnTo>
                  <a:pt x="2134260" y="413613"/>
                </a:lnTo>
                <a:lnTo>
                  <a:pt x="2137130" y="367563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57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5430500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Ergebnisse</a:t>
            </a:r>
            <a:r>
              <a:rPr dirty="0" sz="6400" spc="-3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Gruppe</a:t>
            </a:r>
            <a:r>
              <a:rPr dirty="0" sz="6400" spc="-3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50" b="1">
                <a:solidFill>
                  <a:srgbClr val="0546A2"/>
                </a:solidFill>
                <a:latin typeface="Verdana"/>
                <a:cs typeface="Verdana"/>
              </a:rPr>
              <a:t>2:</a:t>
            </a:r>
            <a:r>
              <a:rPr dirty="0" sz="6400" spc="-4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60" b="1">
                <a:solidFill>
                  <a:srgbClr val="0546A2"/>
                </a:solidFill>
                <a:latin typeface="Verdana"/>
                <a:cs typeface="Verdana"/>
              </a:rPr>
              <a:t>Hintergrund</a:t>
            </a:r>
            <a:r>
              <a:rPr dirty="0" sz="6400" spc="-28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5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589345" y="3595910"/>
            <a:ext cx="14401165" cy="48094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3960"/>
              </a:lnSpc>
              <a:spcBef>
                <a:spcPts val="95"/>
              </a:spcBef>
            </a:pPr>
            <a:r>
              <a:rPr dirty="0" sz="3300" spc="-50" b="1">
                <a:solidFill>
                  <a:srgbClr val="0546A2"/>
                </a:solidFill>
                <a:latin typeface="Verdana"/>
                <a:cs typeface="Verdana"/>
              </a:rPr>
              <a:t>Gruppenarbeit</a:t>
            </a:r>
            <a:r>
              <a:rPr dirty="0" sz="3300" spc="-1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5" b="1">
                <a:solidFill>
                  <a:srgbClr val="0546A2"/>
                </a:solidFill>
                <a:latin typeface="Verdana"/>
                <a:cs typeface="Verdana"/>
              </a:rPr>
              <a:t>2:</a:t>
            </a:r>
            <a:endParaRPr sz="3300">
              <a:latin typeface="Verdana"/>
              <a:cs typeface="Verdana"/>
            </a:endParaRPr>
          </a:p>
          <a:p>
            <a:pPr marL="12700">
              <a:lnSpc>
                <a:spcPts val="3960"/>
              </a:lnSpc>
            </a:pPr>
            <a:r>
              <a:rPr dirty="0" sz="3300" spc="-55" b="1">
                <a:solidFill>
                  <a:srgbClr val="0546A2"/>
                </a:solidFill>
                <a:latin typeface="Verdana"/>
                <a:cs typeface="Verdana"/>
              </a:rPr>
              <a:t>Erfahrungsmaße</a:t>
            </a:r>
            <a:r>
              <a:rPr dirty="0" sz="3300" spc="-15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oder</a:t>
            </a:r>
            <a:r>
              <a:rPr dirty="0" sz="3300" spc="-15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65" b="1">
                <a:solidFill>
                  <a:srgbClr val="0546A2"/>
                </a:solidFill>
                <a:latin typeface="Verdana"/>
                <a:cs typeface="Verdana"/>
              </a:rPr>
              <a:t>patient*innenbezogene</a:t>
            </a:r>
            <a:r>
              <a:rPr dirty="0" sz="3300" spc="-1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Ergebnisgrößen</a:t>
            </a:r>
            <a:endParaRPr sz="3300">
              <a:latin typeface="Verdana"/>
              <a:cs typeface="Verdana"/>
            </a:endParaRPr>
          </a:p>
          <a:p>
            <a:pPr marL="12700" marR="2167255">
              <a:lnSpc>
                <a:spcPct val="120600"/>
              </a:lnSpc>
              <a:spcBef>
                <a:spcPts val="3454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Idee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Erfahrungsmaße,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um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Ergebnisse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einer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Studie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ihrem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Erfolg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bewerten,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kommt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dem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Englischen: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,,Patient-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Reported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Outcome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Measures”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(PROMs)</a:t>
            </a:r>
            <a:endParaRPr sz="2450">
              <a:latin typeface="Verdana"/>
              <a:cs typeface="Verdana"/>
            </a:endParaRPr>
          </a:p>
          <a:p>
            <a:pPr marL="965200" marR="2974340" indent="-367030">
              <a:lnSpc>
                <a:spcPct val="120600"/>
              </a:lnSpc>
              <a:spcBef>
                <a:spcPts val="1480"/>
              </a:spcBef>
              <a:buChar char="•"/>
              <a:tabLst>
                <a:tab pos="96520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Erfahrungsmaße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eröffnen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neuen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Zugang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Bewertung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der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Versorgungsqualität</a:t>
            </a:r>
            <a:r>
              <a:rPr dirty="0" sz="24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aus</a:t>
            </a:r>
            <a:r>
              <a:rPr dirty="0" sz="24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Patient*innensicht</a:t>
            </a:r>
            <a:r>
              <a:rPr dirty="0" sz="24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=</a:t>
            </a:r>
            <a:r>
              <a:rPr dirty="0" sz="24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wichtige</a:t>
            </a:r>
            <a:r>
              <a:rPr dirty="0" sz="24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und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bedeutungsvolle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Größe,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um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Erfolg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Studie,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Therapie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oder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Behandlungsmethode zu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messen</a:t>
            </a:r>
            <a:endParaRPr sz="2450">
              <a:latin typeface="Verdana"/>
              <a:cs typeface="Verdana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824564" y="5968404"/>
            <a:ext cx="4019650" cy="2931369"/>
          </a:xfrm>
          <a:prstGeom prst="rect">
            <a:avLst/>
          </a:prstGeom>
        </p:spPr>
      </p:pic>
      <p:sp>
        <p:nvSpPr>
          <p:cNvPr id="15" name="object 15" descr=""/>
          <p:cNvSpPr txBox="1"/>
          <p:nvPr/>
        </p:nvSpPr>
        <p:spPr>
          <a:xfrm>
            <a:off x="14811861" y="8914149"/>
            <a:ext cx="357949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(Image</a:t>
            </a:r>
            <a:r>
              <a:rPr dirty="0" sz="1900" spc="-1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by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Freepik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on</a:t>
            </a:r>
            <a:r>
              <a:rPr dirty="0" sz="1900" spc="-1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Freepik)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58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5834360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15375255" algn="l"/>
              </a:tabLst>
            </a:pP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Ergebnisse</a:t>
            </a:r>
            <a:r>
              <a:rPr dirty="0" sz="6400" spc="-33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Gruppe</a:t>
            </a:r>
            <a:r>
              <a:rPr dirty="0" sz="6400" spc="-3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50" b="1">
                <a:solidFill>
                  <a:srgbClr val="0546A2"/>
                </a:solidFill>
                <a:latin typeface="Verdana"/>
                <a:cs typeface="Verdana"/>
              </a:rPr>
              <a:t>2:</a:t>
            </a:r>
            <a:r>
              <a:rPr dirty="0" sz="6400" spc="-459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70" b="1">
                <a:solidFill>
                  <a:srgbClr val="0546A2"/>
                </a:solidFill>
                <a:latin typeface="Verdana"/>
                <a:cs typeface="Verdana"/>
              </a:rPr>
              <a:t>Hintergrund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6400" spc="-5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468899" y="3928238"/>
            <a:ext cx="12486005" cy="474218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750" spc="-10" i="1">
                <a:solidFill>
                  <a:srgbClr val="0546A2"/>
                </a:solidFill>
                <a:latin typeface="Rockwell"/>
                <a:cs typeface="Rockwell"/>
              </a:rPr>
              <a:t>Jetzt</a:t>
            </a:r>
            <a:r>
              <a:rPr dirty="0" sz="5750" spc="-31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sind</a:t>
            </a:r>
            <a:r>
              <a:rPr dirty="0" sz="5750" spc="-31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Sie</a:t>
            </a:r>
            <a:r>
              <a:rPr dirty="0" sz="5750" spc="-31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" i="1">
                <a:solidFill>
                  <a:srgbClr val="0546A2"/>
                </a:solidFill>
                <a:latin typeface="Rockwell"/>
                <a:cs typeface="Rockwell"/>
              </a:rPr>
              <a:t>gefragt…</a:t>
            </a:r>
            <a:endParaRPr sz="5750">
              <a:latin typeface="Rockwell"/>
              <a:cs typeface="Rockwell"/>
            </a:endParaRPr>
          </a:p>
          <a:p>
            <a:pPr marL="1630045" marR="5080">
              <a:lnSpc>
                <a:spcPct val="112100"/>
              </a:lnSpc>
              <a:spcBef>
                <a:spcPts val="383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Stellen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sich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vor: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Team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Wissenschaftlerinnen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und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Wissenschaftlern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möchte eine Studie im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Rahmen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des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PRO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RETINA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Patient*innenregisters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durchführen,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dem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allgemeinen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Ziel,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(degenerative)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Augenerkrankungen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besser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verstehen.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Team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möchte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nun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festlegen,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welche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Aspekte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Augenerkrankungen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es</a:t>
            </a:r>
            <a:r>
              <a:rPr dirty="0" sz="2450" spc="6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seiner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Studie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genau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untersuchen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soll.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legen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gemeinsam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fest,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welche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Ergebnisgrößen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bzw.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Erfahrungsmaße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im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Rahmen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Studie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gemeinsam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erhoben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werden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sollen.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59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4495144" cy="31045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Ergebnisse</a:t>
            </a:r>
            <a:r>
              <a:rPr dirty="0" sz="6400" spc="-3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Gruppe</a:t>
            </a:r>
            <a:r>
              <a:rPr dirty="0" sz="6400" spc="-3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50" b="1">
                <a:solidFill>
                  <a:srgbClr val="0546A2"/>
                </a:solidFill>
                <a:latin typeface="Verdana"/>
                <a:cs typeface="Verdana"/>
              </a:rPr>
              <a:t>2:</a:t>
            </a:r>
            <a:r>
              <a:rPr dirty="0" sz="6400" spc="-459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10" b="1">
                <a:solidFill>
                  <a:srgbClr val="0546A2"/>
                </a:solidFill>
                <a:latin typeface="Verdana"/>
                <a:cs typeface="Verdana"/>
              </a:rPr>
              <a:t>Darste</a:t>
            </a:r>
            <a:r>
              <a:rPr dirty="0" sz="6400" spc="-5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75" b="1">
                <a:solidFill>
                  <a:srgbClr val="0546A2"/>
                </a:solidFill>
                <a:latin typeface="Verdana"/>
                <a:cs typeface="Verdana"/>
              </a:rPr>
              <a:t>lung</a:t>
            </a:r>
            <a:endParaRPr sz="6400">
              <a:latin typeface="Verdana"/>
              <a:cs typeface="Verdana"/>
            </a:endParaRPr>
          </a:p>
          <a:p>
            <a:pPr marL="2447290" marR="1012190">
              <a:lnSpc>
                <a:spcPct val="100699"/>
              </a:lnSpc>
              <a:spcBef>
                <a:spcPts val="5045"/>
              </a:spcBef>
            </a:pPr>
            <a:r>
              <a:rPr dirty="0" sz="4750" spc="-195" i="1">
                <a:solidFill>
                  <a:srgbClr val="0546A2"/>
                </a:solidFill>
                <a:latin typeface="Rockwell"/>
                <a:cs typeface="Rockwell"/>
              </a:rPr>
              <a:t>Gruppenarbeit</a:t>
            </a:r>
            <a:r>
              <a:rPr dirty="0" sz="4750" spc="-1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4750" spc="-30" i="1">
                <a:solidFill>
                  <a:srgbClr val="0546A2"/>
                </a:solidFill>
                <a:latin typeface="Rockwell"/>
                <a:cs typeface="Rockwell"/>
              </a:rPr>
              <a:t>2:</a:t>
            </a:r>
            <a:r>
              <a:rPr dirty="0" sz="4750" spc="-1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4750" spc="-155" i="1">
                <a:solidFill>
                  <a:srgbClr val="0546A2"/>
                </a:solidFill>
                <a:latin typeface="Rockwell"/>
                <a:cs typeface="Rockwell"/>
              </a:rPr>
              <a:t>Erfahrungsmaße</a:t>
            </a:r>
            <a:r>
              <a:rPr dirty="0" sz="4750" spc="-14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4750" spc="-20" i="1">
                <a:solidFill>
                  <a:srgbClr val="0546A2"/>
                </a:solidFill>
                <a:latin typeface="Rockwell"/>
                <a:cs typeface="Rockwell"/>
              </a:rPr>
              <a:t>oder </a:t>
            </a:r>
            <a:r>
              <a:rPr dirty="0" sz="4750" spc="-200" i="1">
                <a:solidFill>
                  <a:srgbClr val="0546A2"/>
                </a:solidFill>
                <a:latin typeface="Rockwell"/>
                <a:cs typeface="Rockwell"/>
              </a:rPr>
              <a:t>patient*innenbezogene</a:t>
            </a:r>
            <a:r>
              <a:rPr dirty="0" sz="47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4750" spc="-145" i="1">
                <a:solidFill>
                  <a:srgbClr val="0546A2"/>
                </a:solidFill>
                <a:latin typeface="Rockwell"/>
                <a:cs typeface="Rockwell"/>
              </a:rPr>
              <a:t>Ergebnisgrößen</a:t>
            </a:r>
            <a:endParaRPr sz="4750">
              <a:latin typeface="Rockwell"/>
              <a:cs typeface="Rockwel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113578" y="5494456"/>
            <a:ext cx="10814685" cy="9258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20600"/>
              </a:lnSpc>
              <a:spcBef>
                <a:spcPts val="95"/>
              </a:spcBef>
            </a:pP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Hier</a:t>
            </a:r>
            <a:r>
              <a:rPr dirty="0" sz="2450" spc="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können</a:t>
            </a:r>
            <a:r>
              <a:rPr dirty="0" sz="2450" spc="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1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Ergebnisse</a:t>
            </a:r>
            <a:r>
              <a:rPr dirty="0" sz="2450" spc="1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Gruppe</a:t>
            </a:r>
            <a:r>
              <a:rPr dirty="0" sz="2450" spc="1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2</a:t>
            </a:r>
            <a:r>
              <a:rPr dirty="0" sz="2450" spc="1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durch</a:t>
            </a:r>
            <a:r>
              <a:rPr dirty="0" sz="2450" spc="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1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 i="1">
                <a:solidFill>
                  <a:srgbClr val="0546A2"/>
                </a:solidFill>
                <a:latin typeface="Verdana"/>
                <a:cs typeface="Verdana"/>
              </a:rPr>
              <a:t>Veranstaltenden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eingetragen</a:t>
            </a:r>
            <a:r>
              <a:rPr dirty="0" sz="2450" spc="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 i="1">
                <a:solidFill>
                  <a:srgbClr val="0546A2"/>
                </a:solidFill>
                <a:latin typeface="Verdana"/>
                <a:cs typeface="Verdana"/>
              </a:rPr>
              <a:t>werden.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752830" y="3664095"/>
            <a:ext cx="2137410" cy="735330"/>
          </a:xfrm>
          <a:custGeom>
            <a:avLst/>
            <a:gdLst/>
            <a:ahLst/>
            <a:cxnLst/>
            <a:rect l="l" t="t" r="r" b="b"/>
            <a:pathLst>
              <a:path w="2137410" h="735329">
                <a:moveTo>
                  <a:pt x="1742757" y="367576"/>
                </a:moveTo>
                <a:lnTo>
                  <a:pt x="1366748" y="150495"/>
                </a:lnTo>
                <a:lnTo>
                  <a:pt x="1361528" y="159537"/>
                </a:lnTo>
                <a:lnTo>
                  <a:pt x="1712810" y="362343"/>
                </a:lnTo>
                <a:lnTo>
                  <a:pt x="394385" y="362343"/>
                </a:lnTo>
                <a:lnTo>
                  <a:pt x="394385" y="372808"/>
                </a:lnTo>
                <a:lnTo>
                  <a:pt x="1712810" y="372808"/>
                </a:lnTo>
                <a:lnTo>
                  <a:pt x="1361528" y="575614"/>
                </a:lnTo>
                <a:lnTo>
                  <a:pt x="1366748" y="584657"/>
                </a:lnTo>
                <a:lnTo>
                  <a:pt x="1742757" y="367576"/>
                </a:lnTo>
                <a:close/>
              </a:path>
              <a:path w="2137410" h="735329">
                <a:moveTo>
                  <a:pt x="2137130" y="367563"/>
                </a:moveTo>
                <a:lnTo>
                  <a:pt x="2134260" y="321525"/>
                </a:lnTo>
                <a:lnTo>
                  <a:pt x="2126678" y="281406"/>
                </a:lnTo>
                <a:lnTo>
                  <a:pt x="2126678" y="367576"/>
                </a:lnTo>
                <a:lnTo>
                  <a:pt x="2123402" y="415975"/>
                </a:lnTo>
                <a:lnTo>
                  <a:pt x="2113889" y="462407"/>
                </a:lnTo>
                <a:lnTo>
                  <a:pt x="2098560" y="506450"/>
                </a:lnTo>
                <a:lnTo>
                  <a:pt x="2077847" y="547687"/>
                </a:lnTo>
                <a:lnTo>
                  <a:pt x="2052167" y="585673"/>
                </a:lnTo>
                <a:lnTo>
                  <a:pt x="2021954" y="619988"/>
                </a:lnTo>
                <a:lnTo>
                  <a:pt x="1987638" y="650201"/>
                </a:lnTo>
                <a:lnTo>
                  <a:pt x="1949653" y="675881"/>
                </a:lnTo>
                <a:lnTo>
                  <a:pt x="1908429" y="696595"/>
                </a:lnTo>
                <a:lnTo>
                  <a:pt x="1864385" y="711923"/>
                </a:lnTo>
                <a:lnTo>
                  <a:pt x="1817941" y="721436"/>
                </a:lnTo>
                <a:lnTo>
                  <a:pt x="1769554" y="724712"/>
                </a:lnTo>
                <a:lnTo>
                  <a:pt x="367601" y="724712"/>
                </a:lnTo>
                <a:lnTo>
                  <a:pt x="319201" y="721436"/>
                </a:lnTo>
                <a:lnTo>
                  <a:pt x="272770" y="711923"/>
                </a:lnTo>
                <a:lnTo>
                  <a:pt x="228714" y="696595"/>
                </a:lnTo>
                <a:lnTo>
                  <a:pt x="187477" y="675881"/>
                </a:lnTo>
                <a:lnTo>
                  <a:pt x="149491" y="650201"/>
                </a:lnTo>
                <a:lnTo>
                  <a:pt x="115176" y="619988"/>
                </a:lnTo>
                <a:lnTo>
                  <a:pt x="84963" y="585673"/>
                </a:lnTo>
                <a:lnTo>
                  <a:pt x="59283" y="547687"/>
                </a:lnTo>
                <a:lnTo>
                  <a:pt x="38569" y="506450"/>
                </a:lnTo>
                <a:lnTo>
                  <a:pt x="23241" y="462394"/>
                </a:lnTo>
                <a:lnTo>
                  <a:pt x="13716" y="415963"/>
                </a:lnTo>
                <a:lnTo>
                  <a:pt x="10452" y="367563"/>
                </a:lnTo>
                <a:lnTo>
                  <a:pt x="13716" y="319176"/>
                </a:lnTo>
                <a:lnTo>
                  <a:pt x="23241" y="272745"/>
                </a:lnTo>
                <a:lnTo>
                  <a:pt x="38569" y="228701"/>
                </a:lnTo>
                <a:lnTo>
                  <a:pt x="59283" y="187464"/>
                </a:lnTo>
                <a:lnTo>
                  <a:pt x="84963" y="149479"/>
                </a:lnTo>
                <a:lnTo>
                  <a:pt x="115176" y="115163"/>
                </a:lnTo>
                <a:lnTo>
                  <a:pt x="149491" y="84963"/>
                </a:lnTo>
                <a:lnTo>
                  <a:pt x="187477" y="59283"/>
                </a:lnTo>
                <a:lnTo>
                  <a:pt x="228714" y="38557"/>
                </a:lnTo>
                <a:lnTo>
                  <a:pt x="272770" y="23228"/>
                </a:lnTo>
                <a:lnTo>
                  <a:pt x="319201" y="13716"/>
                </a:lnTo>
                <a:lnTo>
                  <a:pt x="367601" y="10452"/>
                </a:lnTo>
                <a:lnTo>
                  <a:pt x="1769554" y="10452"/>
                </a:lnTo>
                <a:lnTo>
                  <a:pt x="1817941" y="13716"/>
                </a:lnTo>
                <a:lnTo>
                  <a:pt x="1864385" y="23228"/>
                </a:lnTo>
                <a:lnTo>
                  <a:pt x="1908429" y="38557"/>
                </a:lnTo>
                <a:lnTo>
                  <a:pt x="1949653" y="59283"/>
                </a:lnTo>
                <a:lnTo>
                  <a:pt x="1987638" y="84963"/>
                </a:lnTo>
                <a:lnTo>
                  <a:pt x="2021954" y="115163"/>
                </a:lnTo>
                <a:lnTo>
                  <a:pt x="2052167" y="149479"/>
                </a:lnTo>
                <a:lnTo>
                  <a:pt x="2077847" y="187464"/>
                </a:lnTo>
                <a:lnTo>
                  <a:pt x="2098560" y="228701"/>
                </a:lnTo>
                <a:lnTo>
                  <a:pt x="2113889" y="272745"/>
                </a:lnTo>
                <a:lnTo>
                  <a:pt x="2123402" y="319189"/>
                </a:lnTo>
                <a:lnTo>
                  <a:pt x="2126678" y="367576"/>
                </a:lnTo>
                <a:lnTo>
                  <a:pt x="2126678" y="281406"/>
                </a:lnTo>
                <a:lnTo>
                  <a:pt x="2112340" y="234848"/>
                </a:lnTo>
                <a:lnTo>
                  <a:pt x="2094001" y="194919"/>
                </a:lnTo>
                <a:lnTo>
                  <a:pt x="2071179" y="157708"/>
                </a:lnTo>
                <a:lnTo>
                  <a:pt x="2044242" y="123583"/>
                </a:lnTo>
                <a:lnTo>
                  <a:pt x="2013546" y="92875"/>
                </a:lnTo>
                <a:lnTo>
                  <a:pt x="1979422" y="65938"/>
                </a:lnTo>
                <a:lnTo>
                  <a:pt x="1942211" y="43129"/>
                </a:lnTo>
                <a:lnTo>
                  <a:pt x="1902269" y="24777"/>
                </a:lnTo>
                <a:lnTo>
                  <a:pt x="1859953" y="11239"/>
                </a:lnTo>
                <a:lnTo>
                  <a:pt x="1855736" y="10452"/>
                </a:lnTo>
                <a:lnTo>
                  <a:pt x="1815604" y="2870"/>
                </a:lnTo>
                <a:lnTo>
                  <a:pt x="1769554" y="0"/>
                </a:lnTo>
                <a:lnTo>
                  <a:pt x="367601" y="0"/>
                </a:lnTo>
                <a:lnTo>
                  <a:pt x="321551" y="2870"/>
                </a:lnTo>
                <a:lnTo>
                  <a:pt x="277190" y="11239"/>
                </a:lnTo>
                <a:lnTo>
                  <a:pt x="234873" y="24777"/>
                </a:lnTo>
                <a:lnTo>
                  <a:pt x="194932" y="43129"/>
                </a:lnTo>
                <a:lnTo>
                  <a:pt x="157721" y="65938"/>
                </a:lnTo>
                <a:lnTo>
                  <a:pt x="123596" y="92875"/>
                </a:lnTo>
                <a:lnTo>
                  <a:pt x="92887" y="123583"/>
                </a:lnTo>
                <a:lnTo>
                  <a:pt x="65951" y="157708"/>
                </a:lnTo>
                <a:lnTo>
                  <a:pt x="43141" y="194919"/>
                </a:lnTo>
                <a:lnTo>
                  <a:pt x="24790" y="234861"/>
                </a:lnTo>
                <a:lnTo>
                  <a:pt x="11252" y="277177"/>
                </a:lnTo>
                <a:lnTo>
                  <a:pt x="2870" y="321538"/>
                </a:lnTo>
                <a:lnTo>
                  <a:pt x="0" y="367576"/>
                </a:lnTo>
                <a:lnTo>
                  <a:pt x="2870" y="413626"/>
                </a:lnTo>
                <a:lnTo>
                  <a:pt x="11252" y="457974"/>
                </a:lnTo>
                <a:lnTo>
                  <a:pt x="24790" y="500303"/>
                </a:lnTo>
                <a:lnTo>
                  <a:pt x="43141" y="540232"/>
                </a:lnTo>
                <a:lnTo>
                  <a:pt x="65951" y="577443"/>
                </a:lnTo>
                <a:lnTo>
                  <a:pt x="92887" y="611568"/>
                </a:lnTo>
                <a:lnTo>
                  <a:pt x="123596" y="642277"/>
                </a:lnTo>
                <a:lnTo>
                  <a:pt x="157721" y="669213"/>
                </a:lnTo>
                <a:lnTo>
                  <a:pt x="194932" y="692023"/>
                </a:lnTo>
                <a:lnTo>
                  <a:pt x="234873" y="710374"/>
                </a:lnTo>
                <a:lnTo>
                  <a:pt x="277190" y="723912"/>
                </a:lnTo>
                <a:lnTo>
                  <a:pt x="321551" y="732294"/>
                </a:lnTo>
                <a:lnTo>
                  <a:pt x="367601" y="735164"/>
                </a:lnTo>
                <a:lnTo>
                  <a:pt x="1769554" y="735164"/>
                </a:lnTo>
                <a:lnTo>
                  <a:pt x="1815604" y="732294"/>
                </a:lnTo>
                <a:lnTo>
                  <a:pt x="1855736" y="724712"/>
                </a:lnTo>
                <a:lnTo>
                  <a:pt x="1902269" y="710374"/>
                </a:lnTo>
                <a:lnTo>
                  <a:pt x="1942211" y="692023"/>
                </a:lnTo>
                <a:lnTo>
                  <a:pt x="1979422" y="669213"/>
                </a:lnTo>
                <a:lnTo>
                  <a:pt x="2013546" y="642277"/>
                </a:lnTo>
                <a:lnTo>
                  <a:pt x="2044242" y="611568"/>
                </a:lnTo>
                <a:lnTo>
                  <a:pt x="2071179" y="577443"/>
                </a:lnTo>
                <a:lnTo>
                  <a:pt x="2094001" y="540232"/>
                </a:lnTo>
                <a:lnTo>
                  <a:pt x="2112340" y="500291"/>
                </a:lnTo>
                <a:lnTo>
                  <a:pt x="2125878" y="457974"/>
                </a:lnTo>
                <a:lnTo>
                  <a:pt x="2134260" y="413613"/>
                </a:lnTo>
                <a:lnTo>
                  <a:pt x="2137130" y="367563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17208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5">
                <a:solidFill>
                  <a:srgbClr val="0546A2"/>
                </a:solidFill>
                <a:latin typeface="Verdana"/>
                <a:cs typeface="Verdana"/>
              </a:rPr>
              <a:t>6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4564380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315" b="1">
                <a:solidFill>
                  <a:srgbClr val="0546A2"/>
                </a:solidFill>
                <a:latin typeface="Verdana"/>
                <a:cs typeface="Verdana"/>
              </a:rPr>
              <a:t>Programm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866671" y="2121551"/>
            <a:ext cx="1413510" cy="4400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700" spc="-10" b="1">
                <a:solidFill>
                  <a:srgbClr val="0546A2"/>
                </a:solidFill>
                <a:latin typeface="Verdana"/>
                <a:cs typeface="Verdana"/>
              </a:rPr>
              <a:t>Uhrzeit</a:t>
            </a:r>
            <a:endParaRPr sz="270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9707695" y="2121551"/>
            <a:ext cx="2023745" cy="4400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700" spc="-25" b="1">
                <a:solidFill>
                  <a:srgbClr val="0546A2"/>
                </a:solidFill>
                <a:latin typeface="Verdana"/>
                <a:cs typeface="Verdana"/>
              </a:rPr>
              <a:t>Programm</a:t>
            </a:r>
            <a:endParaRPr sz="2700">
              <a:latin typeface="Verdana"/>
              <a:cs typeface="Verdan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897475" y="3048830"/>
            <a:ext cx="1210310" cy="842644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20</a:t>
            </a:r>
            <a:r>
              <a:rPr dirty="0" sz="2150" spc="-114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min.</a:t>
            </a:r>
            <a:endParaRPr sz="21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120</a:t>
            </a:r>
            <a:r>
              <a:rPr dirty="0" sz="2150" spc="-1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5">
                <a:solidFill>
                  <a:srgbClr val="0546A2"/>
                </a:solidFill>
                <a:latin typeface="Verdana"/>
                <a:cs typeface="Verdana"/>
              </a:rPr>
              <a:t>min.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6897475" y="5247738"/>
            <a:ext cx="1046480" cy="842644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30</a:t>
            </a:r>
            <a:r>
              <a:rPr dirty="0" sz="21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45">
                <a:solidFill>
                  <a:srgbClr val="0546A2"/>
                </a:solidFill>
                <a:latin typeface="Verdana"/>
                <a:cs typeface="Verdana"/>
              </a:rPr>
              <a:t>min.</a:t>
            </a:r>
            <a:endParaRPr sz="21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60</a:t>
            </a:r>
            <a:r>
              <a:rPr dirty="0" sz="21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50">
                <a:solidFill>
                  <a:srgbClr val="0546A2"/>
                </a:solidFill>
                <a:latin typeface="Verdana"/>
                <a:cs typeface="Verdana"/>
              </a:rPr>
              <a:t>min.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6897475" y="7446644"/>
            <a:ext cx="1045210" cy="1250950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15</a:t>
            </a:r>
            <a:r>
              <a:rPr dirty="0" sz="2150" spc="-1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30">
                <a:solidFill>
                  <a:srgbClr val="0546A2"/>
                </a:solidFill>
                <a:latin typeface="Verdana"/>
                <a:cs typeface="Verdana"/>
              </a:rPr>
              <a:t>min.</a:t>
            </a:r>
            <a:endParaRPr sz="21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30</a:t>
            </a:r>
            <a:r>
              <a:rPr dirty="0" sz="21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50">
                <a:solidFill>
                  <a:srgbClr val="0546A2"/>
                </a:solidFill>
                <a:latin typeface="Verdana"/>
                <a:cs typeface="Verdana"/>
              </a:rPr>
              <a:t>min.</a:t>
            </a:r>
            <a:endParaRPr sz="21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30</a:t>
            </a:r>
            <a:r>
              <a:rPr dirty="0" sz="21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50">
                <a:solidFill>
                  <a:srgbClr val="0546A2"/>
                </a:solidFill>
                <a:latin typeface="Verdana"/>
                <a:cs typeface="Verdana"/>
              </a:rPr>
              <a:t>min.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9707568" y="3014527"/>
            <a:ext cx="3388360" cy="84264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4600"/>
              </a:lnSpc>
              <a:spcBef>
                <a:spcPts val="100"/>
              </a:spcBef>
            </a:pP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Begrüßung</a:t>
            </a:r>
            <a:r>
              <a:rPr dirty="0" sz="21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21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30">
                <a:solidFill>
                  <a:srgbClr val="0546A2"/>
                </a:solidFill>
                <a:latin typeface="Verdana"/>
                <a:cs typeface="Verdana"/>
              </a:rPr>
              <a:t>Vorstellung 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Einstieg</a:t>
            </a:r>
            <a:r>
              <a:rPr dirty="0" sz="2150" spc="-9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1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150" spc="-9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Thema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0084624" y="3831257"/>
            <a:ext cx="6231890" cy="1250950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389255" indent="-376555">
              <a:lnSpc>
                <a:spcPct val="100000"/>
              </a:lnSpc>
              <a:spcBef>
                <a:spcPts val="735"/>
              </a:spcBef>
              <a:buChar char="o"/>
              <a:tabLst>
                <a:tab pos="389255" algn="l"/>
              </a:tabLst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15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Bedeutung</a:t>
            </a:r>
            <a:r>
              <a:rPr dirty="0" sz="2150" spc="-114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150" spc="-114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2150" spc="-114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150" spc="-114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15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Forschung</a:t>
            </a:r>
            <a:endParaRPr sz="2150">
              <a:latin typeface="Verdana"/>
              <a:cs typeface="Verdana"/>
            </a:endParaRPr>
          </a:p>
          <a:p>
            <a:pPr marL="389890" indent="-377190">
              <a:lnSpc>
                <a:spcPct val="100000"/>
              </a:lnSpc>
              <a:spcBef>
                <a:spcPts val="635"/>
              </a:spcBef>
              <a:buChar char="o"/>
              <a:tabLst>
                <a:tab pos="389890" algn="l"/>
              </a:tabLst>
            </a:pP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Warum</a:t>
            </a:r>
            <a:r>
              <a:rPr dirty="0" sz="2150" spc="-1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Partizipation?</a:t>
            </a:r>
            <a:endParaRPr sz="2150">
              <a:latin typeface="Verdana"/>
              <a:cs typeface="Verdana"/>
            </a:endParaRPr>
          </a:p>
          <a:p>
            <a:pPr marL="389890" indent="-377190">
              <a:lnSpc>
                <a:spcPct val="100000"/>
              </a:lnSpc>
              <a:spcBef>
                <a:spcPts val="635"/>
              </a:spcBef>
              <a:buChar char="o"/>
              <a:tabLst>
                <a:tab pos="389890" algn="l"/>
              </a:tabLst>
            </a:pPr>
            <a:r>
              <a:rPr dirty="0" sz="2150" spc="-35">
                <a:solidFill>
                  <a:srgbClr val="0546A2"/>
                </a:solidFill>
                <a:latin typeface="Verdana"/>
                <a:cs typeface="Verdana"/>
              </a:rPr>
              <a:t>Möglichkeiten</a:t>
            </a:r>
            <a:r>
              <a:rPr dirty="0" sz="21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1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Beteiligung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9708384" y="5213434"/>
            <a:ext cx="6187440" cy="34499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4118610">
              <a:lnSpc>
                <a:spcPct val="124600"/>
              </a:lnSpc>
              <a:spcBef>
                <a:spcPts val="100"/>
              </a:spcBef>
            </a:pP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Pause </a:t>
            </a:r>
            <a:r>
              <a:rPr dirty="0" sz="2150" spc="-35">
                <a:solidFill>
                  <a:srgbClr val="0546A2"/>
                </a:solidFill>
                <a:latin typeface="Verdana"/>
                <a:cs typeface="Verdana"/>
              </a:rPr>
              <a:t>Gruppenarbeit:</a:t>
            </a:r>
            <a:endParaRPr sz="2150">
              <a:latin typeface="Verdana"/>
              <a:cs typeface="Verdana"/>
            </a:endParaRPr>
          </a:p>
          <a:p>
            <a:pPr marL="374015" indent="-361315">
              <a:lnSpc>
                <a:spcPct val="100000"/>
              </a:lnSpc>
              <a:spcBef>
                <a:spcPts val="635"/>
              </a:spcBef>
              <a:buAutoNum type="arabicParenR"/>
              <a:tabLst>
                <a:tab pos="374015" algn="l"/>
              </a:tabLst>
            </a:pPr>
            <a:r>
              <a:rPr dirty="0" sz="2150" spc="-30">
                <a:solidFill>
                  <a:srgbClr val="0546A2"/>
                </a:solidFill>
                <a:latin typeface="Verdana"/>
                <a:cs typeface="Verdana"/>
              </a:rPr>
              <a:t>Formulierung</a:t>
            </a:r>
            <a:r>
              <a:rPr dirty="0" sz="21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1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Forschungsfrage</a:t>
            </a:r>
            <a:endParaRPr sz="2150">
              <a:latin typeface="Verdana"/>
              <a:cs typeface="Verdana"/>
            </a:endParaRPr>
          </a:p>
          <a:p>
            <a:pPr marL="380365" indent="-367665">
              <a:lnSpc>
                <a:spcPct val="100000"/>
              </a:lnSpc>
              <a:spcBef>
                <a:spcPts val="635"/>
              </a:spcBef>
              <a:buAutoNum type="arabicParenR"/>
              <a:tabLst>
                <a:tab pos="380365" algn="l"/>
              </a:tabLst>
            </a:pPr>
            <a:r>
              <a:rPr dirty="0" sz="2150" spc="-25">
                <a:solidFill>
                  <a:srgbClr val="0546A2"/>
                </a:solidFill>
                <a:latin typeface="Verdana"/>
                <a:cs typeface="Verdana"/>
              </a:rPr>
              <a:t>Bestimmung</a:t>
            </a:r>
            <a:r>
              <a:rPr dirty="0" sz="2150" spc="-10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150" spc="-10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Messwerte</a:t>
            </a:r>
            <a:endParaRPr sz="2150">
              <a:latin typeface="Verdana"/>
              <a:cs typeface="Verdana"/>
            </a:endParaRPr>
          </a:p>
          <a:p>
            <a:pPr marL="382270" indent="-369570">
              <a:lnSpc>
                <a:spcPct val="100000"/>
              </a:lnSpc>
              <a:spcBef>
                <a:spcPts val="635"/>
              </a:spcBef>
              <a:buAutoNum type="arabicParenR"/>
              <a:tabLst>
                <a:tab pos="382270" algn="l"/>
              </a:tabLst>
            </a:pPr>
            <a:r>
              <a:rPr dirty="0" sz="2150" spc="-25">
                <a:solidFill>
                  <a:srgbClr val="0546A2"/>
                </a:solidFill>
                <a:latin typeface="Verdana"/>
                <a:cs typeface="Verdana"/>
              </a:rPr>
              <a:t>Entwicklung</a:t>
            </a:r>
            <a:r>
              <a:rPr dirty="0" sz="2150" spc="-1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eines</a:t>
            </a:r>
            <a:r>
              <a:rPr dirty="0" sz="2150" spc="-1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Messinstruments</a:t>
            </a:r>
            <a:endParaRPr sz="21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875"/>
              </a:spcBef>
            </a:pP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Pause</a:t>
            </a:r>
            <a:endParaRPr sz="2150">
              <a:latin typeface="Verdana"/>
              <a:cs typeface="Verdana"/>
            </a:endParaRPr>
          </a:p>
          <a:p>
            <a:pPr marL="12700" marR="5080">
              <a:lnSpc>
                <a:spcPct val="124600"/>
              </a:lnSpc>
            </a:pP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Ergebnisse</a:t>
            </a:r>
            <a:r>
              <a:rPr dirty="0" sz="2150" spc="-10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150" spc="-10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5">
                <a:solidFill>
                  <a:srgbClr val="0546A2"/>
                </a:solidFill>
                <a:latin typeface="Verdana"/>
                <a:cs typeface="Verdana"/>
              </a:rPr>
              <a:t>Gruppenarbeit</a:t>
            </a:r>
            <a:r>
              <a:rPr dirty="0" sz="2150" spc="-9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150" spc="-10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Diskussion Abschluss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0085441" y="8637435"/>
            <a:ext cx="3931920" cy="842644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389255" indent="-376555">
              <a:lnSpc>
                <a:spcPct val="100000"/>
              </a:lnSpc>
              <a:spcBef>
                <a:spcPts val="735"/>
              </a:spcBef>
              <a:buChar char="o"/>
              <a:tabLst>
                <a:tab pos="389255" algn="l"/>
              </a:tabLst>
            </a:pPr>
            <a:r>
              <a:rPr dirty="0" sz="2150" spc="-35">
                <a:solidFill>
                  <a:srgbClr val="0546A2"/>
                </a:solidFill>
                <a:latin typeface="Verdana"/>
                <a:cs typeface="Verdana"/>
              </a:rPr>
              <a:t>Evaluation</a:t>
            </a:r>
            <a:r>
              <a:rPr dirty="0" sz="21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des</a:t>
            </a:r>
            <a:r>
              <a:rPr dirty="0" sz="21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Workshops</a:t>
            </a:r>
            <a:endParaRPr sz="2150">
              <a:latin typeface="Verdana"/>
              <a:cs typeface="Verdana"/>
            </a:endParaRPr>
          </a:p>
          <a:p>
            <a:pPr marL="389890" indent="-377190">
              <a:lnSpc>
                <a:spcPct val="100000"/>
              </a:lnSpc>
              <a:spcBef>
                <a:spcPts val="635"/>
              </a:spcBef>
              <a:buChar char="o"/>
              <a:tabLst>
                <a:tab pos="389890" algn="l"/>
              </a:tabLst>
            </a:pP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Verabschiedung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22" name="object 22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60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5418435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Ergebnisse</a:t>
            </a:r>
            <a:r>
              <a:rPr dirty="0" sz="6400" spc="-33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Gruppe</a:t>
            </a:r>
            <a:r>
              <a:rPr dirty="0" sz="6400" spc="-3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50" b="1">
                <a:solidFill>
                  <a:srgbClr val="0546A2"/>
                </a:solidFill>
                <a:latin typeface="Verdana"/>
                <a:cs typeface="Verdana"/>
              </a:rPr>
              <a:t>3:</a:t>
            </a:r>
            <a:r>
              <a:rPr dirty="0" sz="6400" spc="-3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60" b="1">
                <a:solidFill>
                  <a:srgbClr val="0546A2"/>
                </a:solidFill>
                <a:latin typeface="Verdana"/>
                <a:cs typeface="Verdana"/>
              </a:rPr>
              <a:t>Hintergrund</a:t>
            </a:r>
            <a:r>
              <a:rPr dirty="0" sz="6400" spc="-28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5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589345" y="3595910"/>
            <a:ext cx="16845915" cy="37744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300" spc="-50" b="1">
                <a:solidFill>
                  <a:srgbClr val="0546A2"/>
                </a:solidFill>
                <a:latin typeface="Verdana"/>
                <a:cs typeface="Verdana"/>
              </a:rPr>
              <a:t>Gruppenarbeit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3: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0" b="1">
                <a:solidFill>
                  <a:srgbClr val="0546A2"/>
                </a:solidFill>
                <a:latin typeface="Verdana"/>
                <a:cs typeface="Verdana"/>
              </a:rPr>
              <a:t>Gemeinsame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0" b="1">
                <a:solidFill>
                  <a:srgbClr val="0546A2"/>
                </a:solidFill>
                <a:latin typeface="Verdana"/>
                <a:cs typeface="Verdana"/>
              </a:rPr>
              <a:t>Entwicklung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eines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Erhebungsinstruments</a:t>
            </a:r>
            <a:endParaRPr sz="33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4450">
              <a:latin typeface="Verdana"/>
              <a:cs typeface="Verdana"/>
            </a:endParaRPr>
          </a:p>
          <a:p>
            <a:pPr marL="965200" indent="-366395">
              <a:lnSpc>
                <a:spcPct val="100000"/>
              </a:lnSpc>
              <a:buChar char="•"/>
              <a:tabLst>
                <a:tab pos="96520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Datenerhebung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wichtiger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Teil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empirischer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Studien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(Döring</a:t>
            </a:r>
            <a:r>
              <a:rPr dirty="0" sz="1900" spc="-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900" spc="-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Bortz,</a:t>
            </a:r>
            <a:r>
              <a:rPr dirty="0" sz="1900" spc="-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2016)</a:t>
            </a:r>
            <a:endParaRPr sz="1900">
              <a:latin typeface="Verdana"/>
              <a:cs typeface="Verdana"/>
            </a:endParaRPr>
          </a:p>
          <a:p>
            <a:pPr marL="965200" marR="1163320" indent="-367030">
              <a:lnSpc>
                <a:spcPct val="120600"/>
              </a:lnSpc>
              <a:spcBef>
                <a:spcPts val="1485"/>
              </a:spcBef>
              <a:buChar char="•"/>
              <a:tabLst>
                <a:tab pos="96520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Datenerhebung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meint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systematische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Sammeln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Informationen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Beantwortung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von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Forschungsfragen</a:t>
            </a:r>
            <a:r>
              <a:rPr dirty="0" sz="24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Hypothesenüberprüfung</a:t>
            </a:r>
            <a:r>
              <a:rPr dirty="0" sz="24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(Döring</a:t>
            </a:r>
            <a:r>
              <a:rPr dirty="0" sz="1900" spc="-4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900" spc="-4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Bortz,</a:t>
            </a:r>
            <a:r>
              <a:rPr dirty="0" sz="1900" spc="-4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2016)</a:t>
            </a:r>
            <a:endParaRPr sz="1900">
              <a:latin typeface="Verdana"/>
              <a:cs typeface="Verdana"/>
            </a:endParaRPr>
          </a:p>
          <a:p>
            <a:pPr marL="965200" marR="429895" indent="-367030">
              <a:lnSpc>
                <a:spcPct val="120600"/>
              </a:lnSpc>
              <a:spcBef>
                <a:spcPts val="1485"/>
              </a:spcBef>
              <a:buChar char="•"/>
              <a:tabLst>
                <a:tab pos="96520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Es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gibt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viele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verschiedene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Methoden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Datenerhebung,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sich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ihrem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Ablauf,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erhaltenen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Datenarten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ihrem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Aufwand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unterscheiden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(Döring</a:t>
            </a:r>
            <a:r>
              <a:rPr dirty="0" sz="1900" spc="-2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900" spc="-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Bortz,</a:t>
            </a:r>
            <a:r>
              <a:rPr dirty="0" sz="1900" spc="-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2016)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61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5822294" cy="798385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15363190" algn="l"/>
              </a:tabLst>
            </a:pP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Ergebnisse</a:t>
            </a:r>
            <a:r>
              <a:rPr dirty="0" sz="6400" spc="-33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Gruppe</a:t>
            </a:r>
            <a:r>
              <a:rPr dirty="0" sz="6400" spc="-3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50" b="1">
                <a:solidFill>
                  <a:srgbClr val="0546A2"/>
                </a:solidFill>
                <a:latin typeface="Verdana"/>
                <a:cs typeface="Verdana"/>
              </a:rPr>
              <a:t>3:</a:t>
            </a:r>
            <a:r>
              <a:rPr dirty="0" sz="6400" spc="-35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70" b="1">
                <a:solidFill>
                  <a:srgbClr val="0546A2"/>
                </a:solidFill>
                <a:latin typeface="Verdana"/>
                <a:cs typeface="Verdana"/>
              </a:rPr>
              <a:t>Hintergrund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6400" spc="-5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endParaRPr sz="6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6500">
              <a:latin typeface="Verdana"/>
              <a:cs typeface="Verdana"/>
            </a:endParaRPr>
          </a:p>
          <a:p>
            <a:pPr marL="1802764">
              <a:lnSpc>
                <a:spcPct val="100000"/>
              </a:lnSpc>
            </a:pPr>
            <a:r>
              <a:rPr dirty="0" sz="5750" spc="-10" i="1">
                <a:solidFill>
                  <a:srgbClr val="0546A2"/>
                </a:solidFill>
                <a:latin typeface="Rockwell"/>
                <a:cs typeface="Rockwell"/>
              </a:rPr>
              <a:t>Jetzt</a:t>
            </a:r>
            <a:r>
              <a:rPr dirty="0" sz="5750" spc="-31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sind</a:t>
            </a:r>
            <a:r>
              <a:rPr dirty="0" sz="5750" spc="-31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Sie</a:t>
            </a:r>
            <a:r>
              <a:rPr dirty="0" sz="5750" spc="-31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" i="1">
                <a:solidFill>
                  <a:srgbClr val="0546A2"/>
                </a:solidFill>
                <a:latin typeface="Rockwell"/>
                <a:cs typeface="Rockwell"/>
              </a:rPr>
              <a:t>gefragt…</a:t>
            </a:r>
            <a:endParaRPr sz="5750">
              <a:latin typeface="Rockwell"/>
              <a:cs typeface="Rockwell"/>
            </a:endParaRPr>
          </a:p>
          <a:p>
            <a:pPr marL="3420745" marR="371475">
              <a:lnSpc>
                <a:spcPct val="112100"/>
              </a:lnSpc>
              <a:spcBef>
                <a:spcPts val="384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Stellen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sich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vor: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Team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Wissenschaftler*innen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AugUR-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Studie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kommt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auf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möchte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Beeinträchtigung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(degenerativen)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Augenerkrankungen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im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Alltagsleben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vertieft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erforschen,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um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besser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zu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verstehen,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welche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Maßnahmen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verbesserte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Lebensqualität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endParaRPr sz="2450">
              <a:latin typeface="Verdana"/>
              <a:cs typeface="Verdana"/>
            </a:endParaRPr>
          </a:p>
          <a:p>
            <a:pPr marL="3420745" marR="783590">
              <a:lnSpc>
                <a:spcPct val="112100"/>
              </a:lnSpc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Frage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kommen.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Dabei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interessiert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sich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Team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besonders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digitale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Maßnahmen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wie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Gesundheits-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App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Handy und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Tablet.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 Da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die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untersuchten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Augenerkrankungen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ältere Menschen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betreffen,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wollen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sie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zunächst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wissen,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wie es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um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 digitale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Gesundheitskompetenz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dieser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Gruppe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bestellt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ist. Ist diese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gering,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sind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digitale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Maßnahmen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nicht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geeignet.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Team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möchte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nun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gemeinsam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Ihnen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herausfinden,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wie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digitale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Gesundheitskompetenz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am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besten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gemessen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werden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kann.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62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6214090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Ergebnisse</a:t>
            </a:r>
            <a:r>
              <a:rPr dirty="0" sz="6400" spc="-3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Gruppe</a:t>
            </a:r>
            <a:r>
              <a:rPr dirty="0" sz="6400" spc="-32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50" b="1">
                <a:solidFill>
                  <a:srgbClr val="0546A2"/>
                </a:solidFill>
                <a:latin typeface="Verdana"/>
                <a:cs typeface="Verdana"/>
              </a:rPr>
              <a:t>3:</a:t>
            </a:r>
            <a:r>
              <a:rPr dirty="0" sz="6400" spc="-3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60" b="1">
                <a:solidFill>
                  <a:srgbClr val="0546A2"/>
                </a:solidFill>
                <a:latin typeface="Verdana"/>
                <a:cs typeface="Verdana"/>
              </a:rPr>
              <a:t>Hintergrund</a:t>
            </a:r>
            <a:r>
              <a:rPr dirty="0" sz="6400" spc="-28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355" b="1">
                <a:solidFill>
                  <a:srgbClr val="0546A2"/>
                </a:solidFill>
                <a:latin typeface="Verdana"/>
                <a:cs typeface="Verdana"/>
              </a:rPr>
              <a:t>III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589345" y="3595910"/>
            <a:ext cx="15909925" cy="28314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3300" spc="-50" b="1">
                <a:solidFill>
                  <a:srgbClr val="0546A2"/>
                </a:solidFill>
                <a:latin typeface="Verdana"/>
                <a:cs typeface="Verdana"/>
              </a:rPr>
              <a:t>Überarbeitung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zwei</a:t>
            </a:r>
            <a:r>
              <a:rPr dirty="0" sz="3300" spc="-18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55" b="1">
                <a:solidFill>
                  <a:srgbClr val="0546A2"/>
                </a:solidFill>
                <a:latin typeface="Verdana"/>
                <a:cs typeface="Verdana"/>
              </a:rPr>
              <a:t>Fragestellungen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aus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einem</a:t>
            </a:r>
            <a:r>
              <a:rPr dirty="0" sz="3300" spc="-1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standardisierten </a:t>
            </a:r>
            <a:r>
              <a:rPr dirty="0" sz="3300" spc="-45" b="1">
                <a:solidFill>
                  <a:srgbClr val="0546A2"/>
                </a:solidFill>
                <a:latin typeface="Verdana"/>
                <a:cs typeface="Verdana"/>
              </a:rPr>
              <a:t>Fragebogen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0" b="1">
                <a:solidFill>
                  <a:srgbClr val="0546A2"/>
                </a:solidFill>
                <a:latin typeface="Verdana"/>
                <a:cs typeface="Verdana"/>
              </a:rPr>
              <a:t>vorgegebenen</a:t>
            </a:r>
            <a:r>
              <a:rPr dirty="0" sz="3300" spc="-1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Antwortmöglichkeiten:</a:t>
            </a:r>
            <a:endParaRPr sz="33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4350">
              <a:latin typeface="Verdana"/>
              <a:cs typeface="Verdana"/>
            </a:endParaRPr>
          </a:p>
          <a:p>
            <a:pPr marL="1671955" marR="1613535">
              <a:lnSpc>
                <a:spcPts val="2970"/>
              </a:lnSpc>
            </a:pP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Wenn</a:t>
            </a:r>
            <a:r>
              <a:rPr dirty="0" sz="2600" spc="-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Sie</a:t>
            </a:r>
            <a:r>
              <a:rPr dirty="0" sz="2600" spc="-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online</a:t>
            </a:r>
            <a:r>
              <a:rPr dirty="0" sz="2600" spc="-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nach</a:t>
            </a:r>
            <a:r>
              <a:rPr dirty="0" sz="2600" spc="-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10" i="1">
                <a:solidFill>
                  <a:srgbClr val="0546A2"/>
                </a:solidFill>
                <a:latin typeface="Rockwell"/>
                <a:cs typeface="Rockwell"/>
              </a:rPr>
              <a:t>Informationen</a:t>
            </a:r>
            <a:r>
              <a:rPr dirty="0" sz="2600" spc="-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zum</a:t>
            </a:r>
            <a:r>
              <a:rPr dirty="0" sz="2600" spc="-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Thema</a:t>
            </a:r>
            <a:r>
              <a:rPr dirty="0" sz="2600" spc="-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10" i="1">
                <a:solidFill>
                  <a:srgbClr val="0546A2"/>
                </a:solidFill>
                <a:latin typeface="Rockwell"/>
                <a:cs typeface="Rockwell"/>
              </a:rPr>
              <a:t>Gesundheit</a:t>
            </a:r>
            <a:r>
              <a:rPr dirty="0" sz="2600" spc="-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suchen,</a:t>
            </a:r>
            <a:r>
              <a:rPr dirty="0" sz="2600" spc="-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25" i="1">
                <a:solidFill>
                  <a:srgbClr val="0546A2"/>
                </a:solidFill>
                <a:latin typeface="Rockwell"/>
                <a:cs typeface="Rockwell"/>
              </a:rPr>
              <a:t>wie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einfach</a:t>
            </a:r>
            <a:r>
              <a:rPr dirty="0" sz="2600" spc="-4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oder</a:t>
            </a:r>
            <a:r>
              <a:rPr dirty="0" sz="2600" spc="-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schwierig</a:t>
            </a:r>
            <a:r>
              <a:rPr dirty="0" sz="2600" spc="-4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ist</a:t>
            </a:r>
            <a:r>
              <a:rPr dirty="0" sz="2600" spc="-4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es</a:t>
            </a:r>
            <a:r>
              <a:rPr dirty="0" sz="2600" spc="-4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für</a:t>
            </a:r>
            <a:r>
              <a:rPr dirty="0" sz="2600" spc="-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Sie</a:t>
            </a:r>
            <a:r>
              <a:rPr dirty="0" sz="2600" spc="-4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verschiedene</a:t>
            </a:r>
            <a:r>
              <a:rPr dirty="0" sz="2600" spc="-4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25" i="1">
                <a:solidFill>
                  <a:srgbClr val="0546A2"/>
                </a:solidFill>
                <a:latin typeface="Rockwell"/>
                <a:cs typeface="Rockwell"/>
              </a:rPr>
              <a:t>Websites</a:t>
            </a:r>
            <a:r>
              <a:rPr dirty="0" sz="2600" spc="-4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zu</a:t>
            </a:r>
            <a:r>
              <a:rPr dirty="0" sz="2600" spc="-4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besuchen,</a:t>
            </a:r>
            <a:r>
              <a:rPr dirty="0" sz="2600" spc="-4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um</a:t>
            </a:r>
            <a:r>
              <a:rPr dirty="0" sz="2600" spc="-4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25" i="1">
                <a:solidFill>
                  <a:srgbClr val="0546A2"/>
                </a:solidFill>
                <a:latin typeface="Rockwell"/>
                <a:cs typeface="Rockwell"/>
              </a:rPr>
              <a:t>zu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prüfen,</a:t>
            </a:r>
            <a:r>
              <a:rPr dirty="0" sz="2600" spc="-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ob</a:t>
            </a:r>
            <a:r>
              <a:rPr dirty="0" sz="2600" spc="-4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sie</a:t>
            </a:r>
            <a:r>
              <a:rPr dirty="0" sz="2600" spc="-4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ähnliche</a:t>
            </a:r>
            <a:r>
              <a:rPr dirty="0" sz="2600" spc="-4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10" i="1">
                <a:solidFill>
                  <a:srgbClr val="0546A2"/>
                </a:solidFill>
                <a:latin typeface="Rockwell"/>
                <a:cs typeface="Rockwell"/>
              </a:rPr>
              <a:t>Informationen</a:t>
            </a:r>
            <a:r>
              <a:rPr dirty="0" sz="2600" spc="-4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zu</a:t>
            </a:r>
            <a:r>
              <a:rPr dirty="0" sz="2600" spc="-4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einem</a:t>
            </a:r>
            <a:r>
              <a:rPr dirty="0" sz="2600" spc="-4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i="1">
                <a:solidFill>
                  <a:srgbClr val="0546A2"/>
                </a:solidFill>
                <a:latin typeface="Rockwell"/>
                <a:cs typeface="Rockwell"/>
              </a:rPr>
              <a:t>Thema</a:t>
            </a:r>
            <a:r>
              <a:rPr dirty="0" sz="2600" spc="-5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2600" spc="-10" i="1">
                <a:solidFill>
                  <a:srgbClr val="0546A2"/>
                </a:solidFill>
                <a:latin typeface="Rockwell"/>
                <a:cs typeface="Rockwell"/>
              </a:rPr>
              <a:t>anbieten?</a:t>
            </a:r>
            <a:endParaRPr sz="2600">
              <a:latin typeface="Rockwell"/>
              <a:cs typeface="Rockwel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248848" y="6571910"/>
            <a:ext cx="5361305" cy="1303020"/>
          </a:xfrm>
          <a:prstGeom prst="rect">
            <a:avLst/>
          </a:prstGeom>
        </p:spPr>
        <p:txBody>
          <a:bodyPr wrap="square" lIns="0" tIns="2387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880"/>
              </a:spcBef>
            </a:pPr>
            <a:r>
              <a:rPr dirty="0" sz="2700" spc="-10" b="1">
                <a:solidFill>
                  <a:srgbClr val="0546A2"/>
                </a:solidFill>
                <a:latin typeface="Verdana"/>
                <a:cs typeface="Verdana"/>
              </a:rPr>
              <a:t>Antwortkategorien:</a:t>
            </a:r>
            <a:endParaRPr sz="27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789"/>
              </a:spcBef>
              <a:tabLst>
                <a:tab pos="3404870" algn="l"/>
              </a:tabLst>
            </a:pP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4</a:t>
            </a:r>
            <a:r>
              <a:rPr dirty="0" sz="2700" spc="-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„Sehr</a:t>
            </a:r>
            <a:r>
              <a:rPr dirty="0" sz="2700" spc="-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spc="-10" b="1">
                <a:solidFill>
                  <a:srgbClr val="0546A2"/>
                </a:solidFill>
                <a:latin typeface="Verdana"/>
                <a:cs typeface="Verdana"/>
              </a:rPr>
              <a:t>leicht”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	3</a:t>
            </a:r>
            <a:r>
              <a:rPr dirty="0" sz="2700" spc="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spc="-10" b="1">
                <a:solidFill>
                  <a:srgbClr val="0546A2"/>
                </a:solidFill>
                <a:latin typeface="Verdana"/>
                <a:cs typeface="Verdana"/>
              </a:rPr>
              <a:t>„Leicht”</a:t>
            </a:r>
            <a:endParaRPr sz="2700">
              <a:latin typeface="Verdana"/>
              <a:cs typeface="Verdan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9279890" y="7434375"/>
            <a:ext cx="2706370" cy="4400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2</a:t>
            </a:r>
            <a:r>
              <a:rPr dirty="0" sz="2700" spc="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700" spc="-10" b="1">
                <a:solidFill>
                  <a:srgbClr val="0546A2"/>
                </a:solidFill>
                <a:latin typeface="Verdana"/>
                <a:cs typeface="Verdana"/>
              </a:rPr>
              <a:t>„Schwierig”</a:t>
            </a:r>
            <a:endParaRPr sz="2700">
              <a:latin typeface="Verdana"/>
              <a:cs typeface="Verdan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3049377" y="7434375"/>
            <a:ext cx="3625215" cy="4400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700" spc="160" b="1">
                <a:solidFill>
                  <a:srgbClr val="0546A2"/>
                </a:solidFill>
                <a:latin typeface="Times New Roman"/>
                <a:cs typeface="Times New Roman"/>
              </a:rPr>
              <a:t>1</a:t>
            </a:r>
            <a:r>
              <a:rPr dirty="0" sz="2700" spc="245" b="1">
                <a:solidFill>
                  <a:srgbClr val="0546A2"/>
                </a:solidFill>
                <a:latin typeface="Times New Roman"/>
                <a:cs typeface="Times New Roman"/>
              </a:rPr>
              <a:t> </a:t>
            </a:r>
            <a:r>
              <a:rPr dirty="0" sz="2700" b="1">
                <a:solidFill>
                  <a:srgbClr val="0546A2"/>
                </a:solidFill>
                <a:latin typeface="Verdana"/>
                <a:cs typeface="Verdana"/>
              </a:rPr>
              <a:t>„Sehr </a:t>
            </a:r>
            <a:r>
              <a:rPr dirty="0" sz="2700" spc="-10" b="1">
                <a:solidFill>
                  <a:srgbClr val="0546A2"/>
                </a:solidFill>
                <a:latin typeface="Verdana"/>
                <a:cs typeface="Verdana"/>
              </a:rPr>
              <a:t>schwierig”</a:t>
            </a:r>
            <a:endParaRPr sz="2700">
              <a:latin typeface="Verdana"/>
              <a:cs typeface="Verdana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1586204" y="5340152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20" h="440054">
                <a:moveTo>
                  <a:pt x="1041704" y="219722"/>
                </a:moveTo>
                <a:lnTo>
                  <a:pt x="816952" y="89966"/>
                </a:lnTo>
                <a:lnTo>
                  <a:pt x="813828" y="95364"/>
                </a:lnTo>
                <a:lnTo>
                  <a:pt x="1023797" y="216585"/>
                </a:lnTo>
                <a:lnTo>
                  <a:pt x="235724" y="216585"/>
                </a:lnTo>
                <a:lnTo>
                  <a:pt x="235724" y="222834"/>
                </a:lnTo>
                <a:lnTo>
                  <a:pt x="1023797" y="222834"/>
                </a:lnTo>
                <a:lnTo>
                  <a:pt x="813828" y="344068"/>
                </a:lnTo>
                <a:lnTo>
                  <a:pt x="816952" y="349478"/>
                </a:lnTo>
                <a:lnTo>
                  <a:pt x="1041704" y="219722"/>
                </a:lnTo>
                <a:close/>
              </a:path>
              <a:path w="1277620" h="440054">
                <a:moveTo>
                  <a:pt x="1277442" y="219710"/>
                </a:moveTo>
                <a:lnTo>
                  <a:pt x="1272971" y="175488"/>
                </a:lnTo>
                <a:lnTo>
                  <a:pt x="1271193" y="169786"/>
                </a:lnTo>
                <a:lnTo>
                  <a:pt x="1271193" y="219722"/>
                </a:lnTo>
                <a:lnTo>
                  <a:pt x="1265542" y="268605"/>
                </a:lnTo>
                <a:lnTo>
                  <a:pt x="1249464" y="313512"/>
                </a:lnTo>
                <a:lnTo>
                  <a:pt x="1224241" y="353148"/>
                </a:lnTo>
                <a:lnTo>
                  <a:pt x="1191158" y="386232"/>
                </a:lnTo>
                <a:lnTo>
                  <a:pt x="1151521" y="411454"/>
                </a:lnTo>
                <a:lnTo>
                  <a:pt x="1106614" y="427545"/>
                </a:lnTo>
                <a:lnTo>
                  <a:pt x="1057719" y="433184"/>
                </a:lnTo>
                <a:lnTo>
                  <a:pt x="219722" y="433184"/>
                </a:lnTo>
                <a:lnTo>
                  <a:pt x="170827" y="427545"/>
                </a:lnTo>
                <a:lnTo>
                  <a:pt x="125920" y="411454"/>
                </a:lnTo>
                <a:lnTo>
                  <a:pt x="86271" y="386232"/>
                </a:lnTo>
                <a:lnTo>
                  <a:pt x="53200" y="353148"/>
                </a:lnTo>
                <a:lnTo>
                  <a:pt x="27965" y="313512"/>
                </a:lnTo>
                <a:lnTo>
                  <a:pt x="11887" y="268605"/>
                </a:lnTo>
                <a:lnTo>
                  <a:pt x="6235" y="219710"/>
                </a:lnTo>
                <a:lnTo>
                  <a:pt x="11887" y="170827"/>
                </a:lnTo>
                <a:lnTo>
                  <a:pt x="27965" y="125920"/>
                </a:lnTo>
                <a:lnTo>
                  <a:pt x="53200" y="86283"/>
                </a:lnTo>
                <a:lnTo>
                  <a:pt x="86271" y="53200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19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00"/>
                </a:lnTo>
                <a:lnTo>
                  <a:pt x="1224241" y="86283"/>
                </a:lnTo>
                <a:lnTo>
                  <a:pt x="1249464" y="125920"/>
                </a:lnTo>
                <a:lnTo>
                  <a:pt x="1265542" y="170827"/>
                </a:lnTo>
                <a:lnTo>
                  <a:pt x="1271193" y="219722"/>
                </a:lnTo>
                <a:lnTo>
                  <a:pt x="1271193" y="169786"/>
                </a:lnTo>
                <a:lnTo>
                  <a:pt x="1239862" y="96951"/>
                </a:lnTo>
                <a:lnTo>
                  <a:pt x="1213015" y="64427"/>
                </a:lnTo>
                <a:lnTo>
                  <a:pt x="1180490" y="37566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19" y="0"/>
                </a:lnTo>
                <a:lnTo>
                  <a:pt x="219722" y="0"/>
                </a:lnTo>
                <a:lnTo>
                  <a:pt x="175488" y="4470"/>
                </a:lnTo>
                <a:lnTo>
                  <a:pt x="134277" y="17297"/>
                </a:lnTo>
                <a:lnTo>
                  <a:pt x="96951" y="37579"/>
                </a:lnTo>
                <a:lnTo>
                  <a:pt x="64427" y="64427"/>
                </a:lnTo>
                <a:lnTo>
                  <a:pt x="37566" y="96951"/>
                </a:lnTo>
                <a:lnTo>
                  <a:pt x="17284" y="134277"/>
                </a:lnTo>
                <a:lnTo>
                  <a:pt x="4470" y="175488"/>
                </a:lnTo>
                <a:lnTo>
                  <a:pt x="0" y="219722"/>
                </a:lnTo>
                <a:lnTo>
                  <a:pt x="4470" y="263944"/>
                </a:lnTo>
                <a:lnTo>
                  <a:pt x="17284" y="305155"/>
                </a:lnTo>
                <a:lnTo>
                  <a:pt x="37566" y="342480"/>
                </a:lnTo>
                <a:lnTo>
                  <a:pt x="64427" y="375005"/>
                </a:lnTo>
                <a:lnTo>
                  <a:pt x="96951" y="401853"/>
                </a:lnTo>
                <a:lnTo>
                  <a:pt x="134277" y="422135"/>
                </a:lnTo>
                <a:lnTo>
                  <a:pt x="175488" y="434962"/>
                </a:lnTo>
                <a:lnTo>
                  <a:pt x="219722" y="439432"/>
                </a:lnTo>
                <a:lnTo>
                  <a:pt x="1057719" y="439432"/>
                </a:lnTo>
                <a:lnTo>
                  <a:pt x="1101953" y="434962"/>
                </a:lnTo>
                <a:lnTo>
                  <a:pt x="1107630" y="433184"/>
                </a:lnTo>
                <a:lnTo>
                  <a:pt x="1143165" y="422135"/>
                </a:lnTo>
                <a:lnTo>
                  <a:pt x="1180490" y="401853"/>
                </a:lnTo>
                <a:lnTo>
                  <a:pt x="1213015" y="375005"/>
                </a:lnTo>
                <a:lnTo>
                  <a:pt x="1239862" y="342468"/>
                </a:lnTo>
                <a:lnTo>
                  <a:pt x="1260144" y="305155"/>
                </a:lnTo>
                <a:lnTo>
                  <a:pt x="1272971" y="263931"/>
                </a:lnTo>
                <a:lnTo>
                  <a:pt x="1277442" y="219710"/>
                </a:lnTo>
                <a:close/>
              </a:path>
            </a:pathLst>
          </a:custGeom>
          <a:solidFill>
            <a:srgbClr val="033D8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63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75342"/>
            <a:ext cx="14484985" cy="314452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750" spc="-200" b="1">
                <a:solidFill>
                  <a:srgbClr val="0546A2"/>
                </a:solidFill>
                <a:latin typeface="Verdana"/>
                <a:cs typeface="Verdana"/>
              </a:rPr>
              <a:t>Ergebnisse</a:t>
            </a:r>
            <a:r>
              <a:rPr dirty="0" sz="5750" spc="-2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5750" spc="-200" b="1">
                <a:solidFill>
                  <a:srgbClr val="0546A2"/>
                </a:solidFill>
                <a:latin typeface="Verdana"/>
                <a:cs typeface="Verdana"/>
              </a:rPr>
              <a:t>Gruppe</a:t>
            </a:r>
            <a:r>
              <a:rPr dirty="0" sz="5750" spc="-2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5750" spc="-125" b="1">
                <a:solidFill>
                  <a:srgbClr val="0546A2"/>
                </a:solidFill>
                <a:latin typeface="Verdana"/>
                <a:cs typeface="Verdana"/>
              </a:rPr>
              <a:t>3:</a:t>
            </a:r>
            <a:r>
              <a:rPr dirty="0" sz="5750" spc="-2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5750" spc="-190" b="1">
                <a:solidFill>
                  <a:srgbClr val="0546A2"/>
                </a:solidFill>
                <a:latin typeface="Verdana"/>
                <a:cs typeface="Verdana"/>
              </a:rPr>
              <a:t>Darste</a:t>
            </a:r>
            <a:r>
              <a:rPr dirty="0" sz="5750" spc="-48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5750" spc="-20" b="1">
                <a:solidFill>
                  <a:srgbClr val="0546A2"/>
                </a:solidFill>
                <a:latin typeface="Verdana"/>
                <a:cs typeface="Verdana"/>
              </a:rPr>
              <a:t>lung</a:t>
            </a:r>
            <a:endParaRPr sz="5750">
              <a:latin typeface="Verdana"/>
              <a:cs typeface="Verdana"/>
            </a:endParaRPr>
          </a:p>
          <a:p>
            <a:pPr marL="2385695" marR="5080">
              <a:lnSpc>
                <a:spcPct val="100699"/>
              </a:lnSpc>
              <a:spcBef>
                <a:spcPts val="6150"/>
              </a:spcBef>
            </a:pPr>
            <a:r>
              <a:rPr dirty="0" sz="4750" spc="-195" i="1">
                <a:solidFill>
                  <a:srgbClr val="0546A2"/>
                </a:solidFill>
                <a:latin typeface="Rockwell"/>
                <a:cs typeface="Rockwell"/>
              </a:rPr>
              <a:t>Gruppenarbeit</a:t>
            </a:r>
            <a:r>
              <a:rPr dirty="0" sz="4750" spc="-1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4750" spc="-10" i="1">
                <a:solidFill>
                  <a:srgbClr val="0546A2"/>
                </a:solidFill>
                <a:latin typeface="Rockwell"/>
                <a:cs typeface="Rockwell"/>
              </a:rPr>
              <a:t>3:</a:t>
            </a:r>
            <a:r>
              <a:rPr dirty="0" sz="4750" spc="-1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4750" spc="-185" i="1">
                <a:solidFill>
                  <a:srgbClr val="0546A2"/>
                </a:solidFill>
                <a:latin typeface="Rockwell"/>
                <a:cs typeface="Rockwell"/>
              </a:rPr>
              <a:t>Gemeinsame</a:t>
            </a:r>
            <a:r>
              <a:rPr dirty="0" sz="4750" spc="-1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4750" spc="-105" i="1">
                <a:solidFill>
                  <a:srgbClr val="0546A2"/>
                </a:solidFill>
                <a:latin typeface="Rockwell"/>
                <a:cs typeface="Rockwell"/>
              </a:rPr>
              <a:t>Entwicklung </a:t>
            </a:r>
            <a:r>
              <a:rPr dirty="0" sz="4750" spc="-160" i="1">
                <a:solidFill>
                  <a:srgbClr val="0546A2"/>
                </a:solidFill>
                <a:latin typeface="Rockwell"/>
                <a:cs typeface="Rockwell"/>
              </a:rPr>
              <a:t>eines</a:t>
            </a:r>
            <a:r>
              <a:rPr dirty="0" sz="4750" spc="-1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4750" spc="-110" i="1">
                <a:solidFill>
                  <a:srgbClr val="0546A2"/>
                </a:solidFill>
                <a:latin typeface="Rockwell"/>
                <a:cs typeface="Rockwell"/>
              </a:rPr>
              <a:t>Erhebungsintruments</a:t>
            </a:r>
            <a:endParaRPr sz="4750">
              <a:latin typeface="Rockwell"/>
              <a:cs typeface="Rockwel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113578" y="5494456"/>
            <a:ext cx="10814685" cy="9258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20600"/>
              </a:lnSpc>
              <a:spcBef>
                <a:spcPts val="95"/>
              </a:spcBef>
            </a:pP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Hier</a:t>
            </a:r>
            <a:r>
              <a:rPr dirty="0" sz="2450" spc="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können</a:t>
            </a:r>
            <a:r>
              <a:rPr dirty="0" sz="2450" spc="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1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Ergebnisse</a:t>
            </a:r>
            <a:r>
              <a:rPr dirty="0" sz="2450" spc="1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Gruppe</a:t>
            </a:r>
            <a:r>
              <a:rPr dirty="0" sz="2450" spc="1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3</a:t>
            </a:r>
            <a:r>
              <a:rPr dirty="0" sz="2450" spc="1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durch</a:t>
            </a:r>
            <a:r>
              <a:rPr dirty="0" sz="2450" spc="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1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 i="1">
                <a:solidFill>
                  <a:srgbClr val="0546A2"/>
                </a:solidFill>
                <a:latin typeface="Verdana"/>
                <a:cs typeface="Verdana"/>
              </a:rPr>
              <a:t>Veranstaltenden </a:t>
            </a:r>
            <a:r>
              <a:rPr dirty="0" sz="2450" i="1">
                <a:solidFill>
                  <a:srgbClr val="0546A2"/>
                </a:solidFill>
                <a:latin typeface="Verdana"/>
                <a:cs typeface="Verdana"/>
              </a:rPr>
              <a:t>eingetragen</a:t>
            </a:r>
            <a:r>
              <a:rPr dirty="0" sz="2450" spc="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 i="1">
                <a:solidFill>
                  <a:srgbClr val="0546A2"/>
                </a:solidFill>
                <a:latin typeface="Verdana"/>
                <a:cs typeface="Verdana"/>
              </a:rPr>
              <a:t>werden.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691070" y="3723607"/>
            <a:ext cx="2137410" cy="735330"/>
          </a:xfrm>
          <a:custGeom>
            <a:avLst/>
            <a:gdLst/>
            <a:ahLst/>
            <a:cxnLst/>
            <a:rect l="l" t="t" r="r" b="b"/>
            <a:pathLst>
              <a:path w="2137410" h="735329">
                <a:moveTo>
                  <a:pt x="1742757" y="367588"/>
                </a:moveTo>
                <a:lnTo>
                  <a:pt x="1366748" y="150495"/>
                </a:lnTo>
                <a:lnTo>
                  <a:pt x="1361516" y="159550"/>
                </a:lnTo>
                <a:lnTo>
                  <a:pt x="1712798" y="362343"/>
                </a:lnTo>
                <a:lnTo>
                  <a:pt x="394373" y="362343"/>
                </a:lnTo>
                <a:lnTo>
                  <a:pt x="394373" y="372808"/>
                </a:lnTo>
                <a:lnTo>
                  <a:pt x="1712798" y="372808"/>
                </a:lnTo>
                <a:lnTo>
                  <a:pt x="1361516" y="575614"/>
                </a:lnTo>
                <a:lnTo>
                  <a:pt x="1366748" y="584669"/>
                </a:lnTo>
                <a:lnTo>
                  <a:pt x="1742757" y="367588"/>
                </a:lnTo>
                <a:close/>
              </a:path>
              <a:path w="2137410" h="735329">
                <a:moveTo>
                  <a:pt x="2137118" y="367576"/>
                </a:moveTo>
                <a:lnTo>
                  <a:pt x="2134247" y="321525"/>
                </a:lnTo>
                <a:lnTo>
                  <a:pt x="2126665" y="281355"/>
                </a:lnTo>
                <a:lnTo>
                  <a:pt x="2126665" y="367588"/>
                </a:lnTo>
                <a:lnTo>
                  <a:pt x="2123402" y="415975"/>
                </a:lnTo>
                <a:lnTo>
                  <a:pt x="2113889" y="462407"/>
                </a:lnTo>
                <a:lnTo>
                  <a:pt x="2098560" y="506463"/>
                </a:lnTo>
                <a:lnTo>
                  <a:pt x="2077847" y="547687"/>
                </a:lnTo>
                <a:lnTo>
                  <a:pt x="2052167" y="585673"/>
                </a:lnTo>
                <a:lnTo>
                  <a:pt x="2021954" y="619988"/>
                </a:lnTo>
                <a:lnTo>
                  <a:pt x="1987638" y="650201"/>
                </a:lnTo>
                <a:lnTo>
                  <a:pt x="1949653" y="675881"/>
                </a:lnTo>
                <a:lnTo>
                  <a:pt x="1908416" y="696607"/>
                </a:lnTo>
                <a:lnTo>
                  <a:pt x="1864372" y="711936"/>
                </a:lnTo>
                <a:lnTo>
                  <a:pt x="1817941" y="721448"/>
                </a:lnTo>
                <a:lnTo>
                  <a:pt x="1769554" y="724712"/>
                </a:lnTo>
                <a:lnTo>
                  <a:pt x="367588" y="724712"/>
                </a:lnTo>
                <a:lnTo>
                  <a:pt x="319201" y="721448"/>
                </a:lnTo>
                <a:lnTo>
                  <a:pt x="272757" y="711936"/>
                </a:lnTo>
                <a:lnTo>
                  <a:pt x="228714" y="696607"/>
                </a:lnTo>
                <a:lnTo>
                  <a:pt x="187477" y="675881"/>
                </a:lnTo>
                <a:lnTo>
                  <a:pt x="149491" y="650201"/>
                </a:lnTo>
                <a:lnTo>
                  <a:pt x="115176" y="619988"/>
                </a:lnTo>
                <a:lnTo>
                  <a:pt x="84963" y="585673"/>
                </a:lnTo>
                <a:lnTo>
                  <a:pt x="59283" y="547687"/>
                </a:lnTo>
                <a:lnTo>
                  <a:pt x="38557" y="506450"/>
                </a:lnTo>
                <a:lnTo>
                  <a:pt x="23228" y="462407"/>
                </a:lnTo>
                <a:lnTo>
                  <a:pt x="13716" y="415963"/>
                </a:lnTo>
                <a:lnTo>
                  <a:pt x="10452" y="367576"/>
                </a:lnTo>
                <a:lnTo>
                  <a:pt x="13716" y="319176"/>
                </a:lnTo>
                <a:lnTo>
                  <a:pt x="23228" y="272745"/>
                </a:lnTo>
                <a:lnTo>
                  <a:pt x="38557" y="228701"/>
                </a:lnTo>
                <a:lnTo>
                  <a:pt x="59283" y="187477"/>
                </a:lnTo>
                <a:lnTo>
                  <a:pt x="84963" y="149491"/>
                </a:lnTo>
                <a:lnTo>
                  <a:pt x="115176" y="115176"/>
                </a:lnTo>
                <a:lnTo>
                  <a:pt x="149491" y="84963"/>
                </a:lnTo>
                <a:lnTo>
                  <a:pt x="187477" y="59283"/>
                </a:lnTo>
                <a:lnTo>
                  <a:pt x="228714" y="38557"/>
                </a:lnTo>
                <a:lnTo>
                  <a:pt x="272757" y="23228"/>
                </a:lnTo>
                <a:lnTo>
                  <a:pt x="319201" y="13716"/>
                </a:lnTo>
                <a:lnTo>
                  <a:pt x="367588" y="10452"/>
                </a:lnTo>
                <a:lnTo>
                  <a:pt x="1769554" y="10452"/>
                </a:lnTo>
                <a:lnTo>
                  <a:pt x="1817941" y="13716"/>
                </a:lnTo>
                <a:lnTo>
                  <a:pt x="1864372" y="23228"/>
                </a:lnTo>
                <a:lnTo>
                  <a:pt x="1908416" y="38557"/>
                </a:lnTo>
                <a:lnTo>
                  <a:pt x="1949653" y="59283"/>
                </a:lnTo>
                <a:lnTo>
                  <a:pt x="1987638" y="84963"/>
                </a:lnTo>
                <a:lnTo>
                  <a:pt x="2021954" y="115176"/>
                </a:lnTo>
                <a:lnTo>
                  <a:pt x="2052167" y="149491"/>
                </a:lnTo>
                <a:lnTo>
                  <a:pt x="2077847" y="187477"/>
                </a:lnTo>
                <a:lnTo>
                  <a:pt x="2098560" y="228701"/>
                </a:lnTo>
                <a:lnTo>
                  <a:pt x="2113889" y="272757"/>
                </a:lnTo>
                <a:lnTo>
                  <a:pt x="2123402" y="319189"/>
                </a:lnTo>
                <a:lnTo>
                  <a:pt x="2126665" y="367588"/>
                </a:lnTo>
                <a:lnTo>
                  <a:pt x="2126665" y="281355"/>
                </a:lnTo>
                <a:lnTo>
                  <a:pt x="2112340" y="234861"/>
                </a:lnTo>
                <a:lnTo>
                  <a:pt x="2093988" y="194919"/>
                </a:lnTo>
                <a:lnTo>
                  <a:pt x="2071179" y="157721"/>
                </a:lnTo>
                <a:lnTo>
                  <a:pt x="2044242" y="123583"/>
                </a:lnTo>
                <a:lnTo>
                  <a:pt x="2013534" y="92887"/>
                </a:lnTo>
                <a:lnTo>
                  <a:pt x="1979409" y="65951"/>
                </a:lnTo>
                <a:lnTo>
                  <a:pt x="1942198" y="43129"/>
                </a:lnTo>
                <a:lnTo>
                  <a:pt x="1902269" y="24790"/>
                </a:lnTo>
                <a:lnTo>
                  <a:pt x="1859953" y="11252"/>
                </a:lnTo>
                <a:lnTo>
                  <a:pt x="1815592" y="2870"/>
                </a:lnTo>
                <a:lnTo>
                  <a:pt x="1769554" y="0"/>
                </a:lnTo>
                <a:lnTo>
                  <a:pt x="367588" y="0"/>
                </a:lnTo>
                <a:lnTo>
                  <a:pt x="321538" y="2870"/>
                </a:lnTo>
                <a:lnTo>
                  <a:pt x="277190" y="11252"/>
                </a:lnTo>
                <a:lnTo>
                  <a:pt x="234861" y="24790"/>
                </a:lnTo>
                <a:lnTo>
                  <a:pt x="194932" y="43129"/>
                </a:lnTo>
                <a:lnTo>
                  <a:pt x="157721" y="65951"/>
                </a:lnTo>
                <a:lnTo>
                  <a:pt x="123583" y="92887"/>
                </a:lnTo>
                <a:lnTo>
                  <a:pt x="92887" y="123583"/>
                </a:lnTo>
                <a:lnTo>
                  <a:pt x="65951" y="157721"/>
                </a:lnTo>
                <a:lnTo>
                  <a:pt x="43129" y="194919"/>
                </a:lnTo>
                <a:lnTo>
                  <a:pt x="24777" y="234861"/>
                </a:lnTo>
                <a:lnTo>
                  <a:pt x="11252" y="277177"/>
                </a:lnTo>
                <a:lnTo>
                  <a:pt x="2870" y="321538"/>
                </a:lnTo>
                <a:lnTo>
                  <a:pt x="0" y="367588"/>
                </a:lnTo>
                <a:lnTo>
                  <a:pt x="2870" y="413626"/>
                </a:lnTo>
                <a:lnTo>
                  <a:pt x="11252" y="457987"/>
                </a:lnTo>
                <a:lnTo>
                  <a:pt x="24777" y="500303"/>
                </a:lnTo>
                <a:lnTo>
                  <a:pt x="43129" y="540245"/>
                </a:lnTo>
                <a:lnTo>
                  <a:pt x="65951" y="577443"/>
                </a:lnTo>
                <a:lnTo>
                  <a:pt x="92887" y="611581"/>
                </a:lnTo>
                <a:lnTo>
                  <a:pt x="123583" y="642277"/>
                </a:lnTo>
                <a:lnTo>
                  <a:pt x="157721" y="669213"/>
                </a:lnTo>
                <a:lnTo>
                  <a:pt x="194932" y="692035"/>
                </a:lnTo>
                <a:lnTo>
                  <a:pt x="234861" y="710374"/>
                </a:lnTo>
                <a:lnTo>
                  <a:pt x="277190" y="723912"/>
                </a:lnTo>
                <a:lnTo>
                  <a:pt x="321538" y="732294"/>
                </a:lnTo>
                <a:lnTo>
                  <a:pt x="367588" y="735164"/>
                </a:lnTo>
                <a:lnTo>
                  <a:pt x="1769554" y="735164"/>
                </a:lnTo>
                <a:lnTo>
                  <a:pt x="1815592" y="732294"/>
                </a:lnTo>
                <a:lnTo>
                  <a:pt x="1855736" y="724712"/>
                </a:lnTo>
                <a:lnTo>
                  <a:pt x="1902269" y="710374"/>
                </a:lnTo>
                <a:lnTo>
                  <a:pt x="1942198" y="692035"/>
                </a:lnTo>
                <a:lnTo>
                  <a:pt x="1979409" y="669213"/>
                </a:lnTo>
                <a:lnTo>
                  <a:pt x="2013534" y="642277"/>
                </a:lnTo>
                <a:lnTo>
                  <a:pt x="2044242" y="611581"/>
                </a:lnTo>
                <a:lnTo>
                  <a:pt x="2071179" y="577443"/>
                </a:lnTo>
                <a:lnTo>
                  <a:pt x="2093988" y="540232"/>
                </a:lnTo>
                <a:lnTo>
                  <a:pt x="2112340" y="500303"/>
                </a:lnTo>
                <a:lnTo>
                  <a:pt x="2125878" y="457974"/>
                </a:lnTo>
                <a:lnTo>
                  <a:pt x="2134247" y="413613"/>
                </a:lnTo>
                <a:lnTo>
                  <a:pt x="2137118" y="367576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64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2870815" cy="614807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270" b="1">
                <a:solidFill>
                  <a:srgbClr val="0546A2"/>
                </a:solidFill>
                <a:latin typeface="Verdana"/>
                <a:cs typeface="Verdana"/>
              </a:rPr>
              <a:t>Evaluation</a:t>
            </a:r>
            <a:r>
              <a:rPr dirty="0" sz="6400" spc="-29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20" b="1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6400" spc="-3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595" b="1">
                <a:solidFill>
                  <a:srgbClr val="0546A2"/>
                </a:solidFill>
                <a:latin typeface="Verdana"/>
                <a:cs typeface="Verdana"/>
              </a:rPr>
              <a:t>V</a:t>
            </a:r>
            <a:r>
              <a:rPr dirty="0" sz="6400" spc="-245" b="1">
                <a:solidFill>
                  <a:srgbClr val="0546A2"/>
                </a:solidFill>
                <a:latin typeface="Verdana"/>
                <a:cs typeface="Verdana"/>
              </a:rPr>
              <a:t>e</a:t>
            </a:r>
            <a:r>
              <a:rPr dirty="0" sz="6400" spc="-335" b="1">
                <a:solidFill>
                  <a:srgbClr val="0546A2"/>
                </a:solidFill>
                <a:latin typeface="Verdana"/>
                <a:cs typeface="Verdana"/>
              </a:rPr>
              <a:t>ra</a:t>
            </a: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6400" spc="-225" b="1">
                <a:solidFill>
                  <a:srgbClr val="0546A2"/>
                </a:solidFill>
                <a:latin typeface="Verdana"/>
                <a:cs typeface="Verdana"/>
              </a:rPr>
              <a:t>s</a:t>
            </a:r>
            <a:r>
              <a:rPr dirty="0" sz="6400" spc="-18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spc="-335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l</a:t>
            </a: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spc="-345" b="1">
                <a:solidFill>
                  <a:srgbClr val="0546A2"/>
                </a:solidFill>
                <a:latin typeface="Verdana"/>
                <a:cs typeface="Verdana"/>
              </a:rPr>
              <a:t>u</a:t>
            </a:r>
            <a:r>
              <a:rPr dirty="0" sz="6400" spc="-290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6400" spc="-10" b="1">
                <a:solidFill>
                  <a:srgbClr val="0546A2"/>
                </a:solidFill>
                <a:latin typeface="Verdana"/>
                <a:cs typeface="Verdana"/>
              </a:rPr>
              <a:t>g</a:t>
            </a:r>
            <a:endParaRPr sz="6400">
              <a:latin typeface="Verdana"/>
              <a:cs typeface="Verdana"/>
            </a:endParaRPr>
          </a:p>
          <a:p>
            <a:pPr marL="923290">
              <a:lnSpc>
                <a:spcPct val="100000"/>
              </a:lnSpc>
              <a:spcBef>
                <a:spcPts val="5540"/>
              </a:spcBef>
            </a:pPr>
            <a:r>
              <a:rPr dirty="0" sz="3300" spc="-30" b="1">
                <a:solidFill>
                  <a:srgbClr val="0546A2"/>
                </a:solidFill>
                <a:latin typeface="Verdana"/>
                <a:cs typeface="Verdana"/>
              </a:rPr>
              <a:t>Blitzlicht</a:t>
            </a:r>
            <a:r>
              <a:rPr dirty="0" sz="3300" spc="-11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–</a:t>
            </a:r>
            <a:r>
              <a:rPr dirty="0" sz="3300" spc="-11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Runde:</a:t>
            </a:r>
            <a:endParaRPr sz="3300">
              <a:latin typeface="Verdana"/>
              <a:cs typeface="Verdana"/>
            </a:endParaRPr>
          </a:p>
          <a:p>
            <a:pPr marL="1876425" indent="-366395">
              <a:lnSpc>
                <a:spcPct val="100000"/>
              </a:lnSpc>
              <a:spcBef>
                <a:spcPts val="2910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geht es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mir nach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dem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Workshop?</a:t>
            </a:r>
            <a:endParaRPr sz="2450">
              <a:latin typeface="Verdana"/>
              <a:cs typeface="Verdana"/>
            </a:endParaRPr>
          </a:p>
          <a:p>
            <a:pPr marL="1876425" indent="-366395">
              <a:lnSpc>
                <a:spcPct val="100000"/>
              </a:lnSpc>
              <a:spcBef>
                <a:spcPts val="2090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Was</a:t>
            </a:r>
            <a:r>
              <a:rPr dirty="0" sz="24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war</a:t>
            </a:r>
            <a:r>
              <a:rPr dirty="0" sz="24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neu?</a:t>
            </a:r>
            <a:endParaRPr sz="2450">
              <a:latin typeface="Verdana"/>
              <a:cs typeface="Verdana"/>
            </a:endParaRPr>
          </a:p>
          <a:p>
            <a:pPr marL="1877060" indent="-366395">
              <a:lnSpc>
                <a:spcPct val="100000"/>
              </a:lnSpc>
              <a:spcBef>
                <a:spcPts val="2085"/>
              </a:spcBef>
              <a:buChar char="•"/>
              <a:tabLst>
                <a:tab pos="187706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Was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kannte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ich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schon?</a:t>
            </a:r>
            <a:endParaRPr sz="2450">
              <a:latin typeface="Verdana"/>
              <a:cs typeface="Verdana"/>
            </a:endParaRPr>
          </a:p>
          <a:p>
            <a:pPr marL="1877060" indent="-366395">
              <a:lnSpc>
                <a:spcPct val="100000"/>
              </a:lnSpc>
              <a:spcBef>
                <a:spcPts val="2090"/>
              </a:spcBef>
              <a:buChar char="•"/>
              <a:tabLst>
                <a:tab pos="187706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Was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nehme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ich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mit?</a:t>
            </a:r>
            <a:endParaRPr sz="2450">
              <a:latin typeface="Verdana"/>
              <a:cs typeface="Verdana"/>
            </a:endParaRPr>
          </a:p>
          <a:p>
            <a:pPr marL="1877695" indent="-366395">
              <a:lnSpc>
                <a:spcPct val="100000"/>
              </a:lnSpc>
              <a:spcBef>
                <a:spcPts val="2090"/>
              </a:spcBef>
              <a:buChar char="•"/>
              <a:tabLst>
                <a:tab pos="187769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Will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ich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noch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mehr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über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quantitative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Forschung/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Statistik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lernen?</a:t>
            </a:r>
            <a:endParaRPr sz="2450">
              <a:latin typeface="Verdana"/>
              <a:cs typeface="Verdana"/>
            </a:endParaRPr>
          </a:p>
          <a:p>
            <a:pPr marL="1877695" indent="-366395">
              <a:lnSpc>
                <a:spcPct val="100000"/>
              </a:lnSpc>
              <a:spcBef>
                <a:spcPts val="2085"/>
              </a:spcBef>
              <a:buChar char="•"/>
              <a:tabLst>
                <a:tab pos="187769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Würde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ich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diesen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Workshop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weiterempfehlen?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wenn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ja,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wen?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4335582" y="5944625"/>
            <a:ext cx="3809365" cy="7797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30200"/>
              </a:lnSpc>
              <a:spcBef>
                <a:spcPts val="100"/>
              </a:spcBef>
            </a:pP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Abbildung</a:t>
            </a:r>
            <a:r>
              <a:rPr dirty="0" sz="1900" spc="-6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2:</a:t>
            </a:r>
            <a:r>
              <a:rPr dirty="0" sz="1900" spc="-6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FernUniversität</a:t>
            </a:r>
            <a:r>
              <a:rPr dirty="0" sz="1900" spc="-7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25" i="1">
                <a:solidFill>
                  <a:srgbClr val="0546A2"/>
                </a:solidFill>
                <a:latin typeface="Verdana"/>
                <a:cs typeface="Verdana"/>
              </a:rPr>
              <a:t>in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Hagen,</a:t>
            </a:r>
            <a:r>
              <a:rPr dirty="0" sz="1900" spc="-7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20" i="1">
                <a:solidFill>
                  <a:srgbClr val="0546A2"/>
                </a:solidFill>
                <a:latin typeface="Verdana"/>
                <a:cs typeface="Verdana"/>
              </a:rPr>
              <a:t>2020</a:t>
            </a:r>
            <a:endParaRPr sz="1900">
              <a:latin typeface="Verdana"/>
              <a:cs typeface="Verdana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261197" y="2010210"/>
            <a:ext cx="4438077" cy="3766519"/>
          </a:xfrm>
          <a:prstGeom prst="rect">
            <a:avLst/>
          </a:prstGeom>
        </p:spPr>
      </p:pic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65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1718290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585" b="1">
                <a:solidFill>
                  <a:srgbClr val="0546A2"/>
                </a:solidFill>
                <a:latin typeface="Verdana"/>
                <a:cs typeface="Verdana"/>
              </a:rPr>
              <a:t>V</a:t>
            </a:r>
            <a:r>
              <a:rPr dirty="0" sz="6400" spc="-235" b="1">
                <a:solidFill>
                  <a:srgbClr val="0546A2"/>
                </a:solidFill>
                <a:latin typeface="Verdana"/>
                <a:cs typeface="Verdana"/>
              </a:rPr>
              <a:t>e</a:t>
            </a:r>
            <a:r>
              <a:rPr dirty="0" sz="6400" spc="-325" b="1">
                <a:solidFill>
                  <a:srgbClr val="0546A2"/>
                </a:solidFill>
                <a:latin typeface="Verdana"/>
                <a:cs typeface="Verdana"/>
              </a:rPr>
              <a:t>ra</a:t>
            </a:r>
            <a:r>
              <a:rPr dirty="0" sz="6400" spc="-220" b="1">
                <a:solidFill>
                  <a:srgbClr val="0546A2"/>
                </a:solidFill>
                <a:latin typeface="Verdana"/>
                <a:cs typeface="Verdana"/>
              </a:rPr>
              <a:t>b</a:t>
            </a:r>
            <a:r>
              <a:rPr dirty="0" sz="6400" spc="-235" b="1">
                <a:solidFill>
                  <a:srgbClr val="0546A2"/>
                </a:solidFill>
                <a:latin typeface="Verdana"/>
                <a:cs typeface="Verdana"/>
              </a:rPr>
              <a:t>s</a:t>
            </a:r>
            <a:r>
              <a:rPr dirty="0" sz="6400" spc="-175" b="1">
                <a:solidFill>
                  <a:srgbClr val="0546A2"/>
                </a:solidFill>
                <a:latin typeface="Verdana"/>
                <a:cs typeface="Verdana"/>
              </a:rPr>
              <a:t>c</a:t>
            </a:r>
            <a:r>
              <a:rPr dirty="0" sz="6400" spc="-330" b="1">
                <a:solidFill>
                  <a:srgbClr val="0546A2"/>
                </a:solidFill>
                <a:latin typeface="Verdana"/>
                <a:cs typeface="Verdana"/>
              </a:rPr>
              <a:t>h</a:t>
            </a:r>
            <a:r>
              <a:rPr dirty="0" sz="6400" spc="-295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185" b="1">
                <a:solidFill>
                  <a:srgbClr val="0546A2"/>
                </a:solidFill>
                <a:latin typeface="Verdana"/>
                <a:cs typeface="Verdana"/>
              </a:rPr>
              <a:t>e</a:t>
            </a:r>
            <a:r>
              <a:rPr dirty="0" sz="6400" spc="-320" b="1">
                <a:solidFill>
                  <a:srgbClr val="0546A2"/>
                </a:solidFill>
                <a:latin typeface="Verdana"/>
                <a:cs typeface="Verdana"/>
              </a:rPr>
              <a:t>d</a:t>
            </a:r>
            <a:r>
              <a:rPr dirty="0" sz="6400" spc="-335" b="1">
                <a:solidFill>
                  <a:srgbClr val="0546A2"/>
                </a:solidFill>
                <a:latin typeface="Verdana"/>
                <a:cs typeface="Verdana"/>
              </a:rPr>
              <a:t>u</a:t>
            </a:r>
            <a:r>
              <a:rPr dirty="0" sz="6400" spc="-280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g</a:t>
            </a:r>
            <a:r>
              <a:rPr dirty="0" sz="6400" spc="-26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70" b="1">
                <a:solidFill>
                  <a:srgbClr val="0546A2"/>
                </a:solidFill>
                <a:latin typeface="Verdana"/>
                <a:cs typeface="Verdana"/>
              </a:rPr>
              <a:t>Ausblick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672000" y="3620553"/>
            <a:ext cx="12641580" cy="104140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79095" indent="-366395">
              <a:lnSpc>
                <a:spcPct val="100000"/>
              </a:lnSpc>
              <a:spcBef>
                <a:spcPts val="120"/>
              </a:spcBef>
              <a:buChar char="•"/>
              <a:tabLst>
                <a:tab pos="37909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Workshopmaterialien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werden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Ihnen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24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Verfügung</a:t>
            </a:r>
            <a:r>
              <a:rPr dirty="0" sz="24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gestellt</a:t>
            </a:r>
            <a:endParaRPr sz="2450">
              <a:latin typeface="Verdana"/>
              <a:cs typeface="Verdana"/>
            </a:endParaRPr>
          </a:p>
          <a:p>
            <a:pPr marL="379095" indent="-366395">
              <a:lnSpc>
                <a:spcPct val="100000"/>
              </a:lnSpc>
              <a:spcBef>
                <a:spcPts val="2090"/>
              </a:spcBef>
              <a:buChar char="•"/>
              <a:tabLst>
                <a:tab pos="37909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Interessierte</a:t>
            </a:r>
            <a:r>
              <a:rPr dirty="0" sz="2450" spc="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gibt ein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Glossar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statistischen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Grundbegriffen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angefertigt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66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6951" y="298649"/>
            <a:ext cx="1650106" cy="494015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59"/>
            <a:ext cx="1507805" cy="607238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87"/>
            <a:ext cx="1033144" cy="608965"/>
            <a:chOff x="2317799" y="219887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87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26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26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/>
          <p:nvPr/>
        </p:nvSpPr>
        <p:spPr>
          <a:xfrm>
            <a:off x="3373604" y="3060364"/>
            <a:ext cx="13357225" cy="5633085"/>
          </a:xfrm>
          <a:custGeom>
            <a:avLst/>
            <a:gdLst/>
            <a:ahLst/>
            <a:cxnLst/>
            <a:rect l="l" t="t" r="r" b="b"/>
            <a:pathLst>
              <a:path w="13357225" h="5633084">
                <a:moveTo>
                  <a:pt x="6678445" y="5632844"/>
                </a:moveTo>
                <a:lnTo>
                  <a:pt x="6744628" y="5632708"/>
                </a:lnTo>
                <a:lnTo>
                  <a:pt x="6810658" y="5632303"/>
                </a:lnTo>
                <a:lnTo>
                  <a:pt x="6876532" y="5631629"/>
                </a:lnTo>
                <a:lnTo>
                  <a:pt x="6942247" y="5630687"/>
                </a:lnTo>
                <a:lnTo>
                  <a:pt x="7007799" y="5629479"/>
                </a:lnTo>
                <a:lnTo>
                  <a:pt x="7073187" y="5628005"/>
                </a:lnTo>
                <a:lnTo>
                  <a:pt x="7138407" y="5626269"/>
                </a:lnTo>
                <a:lnTo>
                  <a:pt x="7203455" y="5624269"/>
                </a:lnTo>
                <a:lnTo>
                  <a:pt x="7268330" y="5622008"/>
                </a:lnTo>
                <a:lnTo>
                  <a:pt x="7333028" y="5619487"/>
                </a:lnTo>
                <a:lnTo>
                  <a:pt x="7397546" y="5616707"/>
                </a:lnTo>
                <a:lnTo>
                  <a:pt x="7461882" y="5613670"/>
                </a:lnTo>
                <a:lnTo>
                  <a:pt x="7526032" y="5610376"/>
                </a:lnTo>
                <a:lnTo>
                  <a:pt x="7589993" y="5606828"/>
                </a:lnTo>
                <a:lnTo>
                  <a:pt x="7653763" y="5603025"/>
                </a:lnTo>
                <a:lnTo>
                  <a:pt x="7717338" y="5598970"/>
                </a:lnTo>
                <a:lnTo>
                  <a:pt x="7780716" y="5594663"/>
                </a:lnTo>
                <a:lnTo>
                  <a:pt x="7843893" y="5590106"/>
                </a:lnTo>
                <a:lnTo>
                  <a:pt x="7906867" y="5585301"/>
                </a:lnTo>
                <a:lnTo>
                  <a:pt x="7969634" y="5580248"/>
                </a:lnTo>
                <a:lnTo>
                  <a:pt x="8032193" y="5574948"/>
                </a:lnTo>
                <a:lnTo>
                  <a:pt x="8094539" y="5569403"/>
                </a:lnTo>
                <a:lnTo>
                  <a:pt x="8156669" y="5563615"/>
                </a:lnTo>
                <a:lnTo>
                  <a:pt x="8218582" y="5557583"/>
                </a:lnTo>
                <a:lnTo>
                  <a:pt x="8280274" y="5551311"/>
                </a:lnTo>
                <a:lnTo>
                  <a:pt x="8341741" y="5544798"/>
                </a:lnTo>
                <a:lnTo>
                  <a:pt x="8402982" y="5538046"/>
                </a:lnTo>
                <a:lnTo>
                  <a:pt x="8463992" y="5531057"/>
                </a:lnTo>
                <a:lnTo>
                  <a:pt x="8524770" y="5523831"/>
                </a:lnTo>
                <a:lnTo>
                  <a:pt x="8585312" y="5516370"/>
                </a:lnTo>
                <a:lnTo>
                  <a:pt x="8645615" y="5508675"/>
                </a:lnTo>
                <a:lnTo>
                  <a:pt x="8705676" y="5500748"/>
                </a:lnTo>
                <a:lnTo>
                  <a:pt x="8765492" y="5492589"/>
                </a:lnTo>
                <a:lnTo>
                  <a:pt x="8825061" y="5484199"/>
                </a:lnTo>
                <a:lnTo>
                  <a:pt x="8884379" y="5475581"/>
                </a:lnTo>
                <a:lnTo>
                  <a:pt x="8943444" y="5466735"/>
                </a:lnTo>
                <a:lnTo>
                  <a:pt x="9002252" y="5457663"/>
                </a:lnTo>
                <a:lnTo>
                  <a:pt x="9060801" y="5448365"/>
                </a:lnTo>
                <a:lnTo>
                  <a:pt x="9119087" y="5438844"/>
                </a:lnTo>
                <a:lnTo>
                  <a:pt x="9177108" y="5429100"/>
                </a:lnTo>
                <a:lnTo>
                  <a:pt x="9234860" y="5419134"/>
                </a:lnTo>
                <a:lnTo>
                  <a:pt x="9292341" y="5408948"/>
                </a:lnTo>
                <a:lnTo>
                  <a:pt x="9349548" y="5398543"/>
                </a:lnTo>
                <a:lnTo>
                  <a:pt x="9406478" y="5387920"/>
                </a:lnTo>
                <a:lnTo>
                  <a:pt x="9463128" y="5377081"/>
                </a:lnTo>
                <a:lnTo>
                  <a:pt x="9519494" y="5366027"/>
                </a:lnTo>
                <a:lnTo>
                  <a:pt x="9575575" y="5354758"/>
                </a:lnTo>
                <a:lnTo>
                  <a:pt x="9631366" y="5343277"/>
                </a:lnTo>
                <a:lnTo>
                  <a:pt x="9686866" y="5331584"/>
                </a:lnTo>
                <a:lnTo>
                  <a:pt x="9742070" y="5319681"/>
                </a:lnTo>
                <a:lnTo>
                  <a:pt x="9796977" y="5307569"/>
                </a:lnTo>
                <a:lnTo>
                  <a:pt x="9851583" y="5295249"/>
                </a:lnTo>
                <a:lnTo>
                  <a:pt x="9905885" y="5282723"/>
                </a:lnTo>
                <a:lnTo>
                  <a:pt x="9959881" y="5269991"/>
                </a:lnTo>
                <a:lnTo>
                  <a:pt x="10013566" y="5257056"/>
                </a:lnTo>
                <a:lnTo>
                  <a:pt x="10066940" y="5243917"/>
                </a:lnTo>
                <a:lnTo>
                  <a:pt x="10119997" y="5230577"/>
                </a:lnTo>
                <a:lnTo>
                  <a:pt x="10172736" y="5217037"/>
                </a:lnTo>
                <a:lnTo>
                  <a:pt x="10225154" y="5203297"/>
                </a:lnTo>
                <a:lnTo>
                  <a:pt x="10277247" y="5189360"/>
                </a:lnTo>
                <a:lnTo>
                  <a:pt x="10329013" y="5175226"/>
                </a:lnTo>
                <a:lnTo>
                  <a:pt x="10380449" y="5160897"/>
                </a:lnTo>
                <a:lnTo>
                  <a:pt x="10431551" y="5146374"/>
                </a:lnTo>
                <a:lnTo>
                  <a:pt x="10482317" y="5131657"/>
                </a:lnTo>
                <a:lnTo>
                  <a:pt x="10532743" y="5116750"/>
                </a:lnTo>
                <a:lnTo>
                  <a:pt x="10582828" y="5101652"/>
                </a:lnTo>
                <a:lnTo>
                  <a:pt x="10632568" y="5086364"/>
                </a:lnTo>
                <a:lnTo>
                  <a:pt x="10681959" y="5070889"/>
                </a:lnTo>
                <a:lnTo>
                  <a:pt x="10731000" y="5055228"/>
                </a:lnTo>
                <a:lnTo>
                  <a:pt x="10779686" y="5039381"/>
                </a:lnTo>
                <a:lnTo>
                  <a:pt x="10828016" y="5023349"/>
                </a:lnTo>
                <a:lnTo>
                  <a:pt x="10875986" y="5007135"/>
                </a:lnTo>
                <a:lnTo>
                  <a:pt x="10923593" y="4990740"/>
                </a:lnTo>
                <a:lnTo>
                  <a:pt x="10970834" y="4974164"/>
                </a:lnTo>
                <a:lnTo>
                  <a:pt x="11017706" y="4957408"/>
                </a:lnTo>
                <a:lnTo>
                  <a:pt x="11064207" y="4940475"/>
                </a:lnTo>
                <a:lnTo>
                  <a:pt x="11110333" y="4923365"/>
                </a:lnTo>
                <a:lnTo>
                  <a:pt x="11156082" y="4906080"/>
                </a:lnTo>
                <a:lnTo>
                  <a:pt x="11201450" y="4888621"/>
                </a:lnTo>
                <a:lnTo>
                  <a:pt x="11246435" y="4870989"/>
                </a:lnTo>
                <a:lnTo>
                  <a:pt x="11291033" y="4853185"/>
                </a:lnTo>
                <a:lnTo>
                  <a:pt x="11335242" y="4835210"/>
                </a:lnTo>
                <a:lnTo>
                  <a:pt x="11379058" y="4817067"/>
                </a:lnTo>
                <a:lnTo>
                  <a:pt x="11422480" y="4798755"/>
                </a:lnTo>
                <a:lnTo>
                  <a:pt x="11465503" y="4780277"/>
                </a:lnTo>
                <a:lnTo>
                  <a:pt x="11508124" y="4761633"/>
                </a:lnTo>
                <a:lnTo>
                  <a:pt x="11550342" y="4742825"/>
                </a:lnTo>
                <a:lnTo>
                  <a:pt x="11592153" y="4723854"/>
                </a:lnTo>
                <a:lnTo>
                  <a:pt x="11633553" y="4704722"/>
                </a:lnTo>
                <a:lnTo>
                  <a:pt x="11674541" y="4685429"/>
                </a:lnTo>
                <a:lnTo>
                  <a:pt x="11715112" y="4665976"/>
                </a:lnTo>
                <a:lnTo>
                  <a:pt x="11755265" y="4646366"/>
                </a:lnTo>
                <a:lnTo>
                  <a:pt x="11794996" y="4626599"/>
                </a:lnTo>
                <a:lnTo>
                  <a:pt x="11834302" y="4606676"/>
                </a:lnTo>
                <a:lnTo>
                  <a:pt x="11873180" y="4586600"/>
                </a:lnTo>
                <a:lnTo>
                  <a:pt x="11911628" y="4566370"/>
                </a:lnTo>
                <a:lnTo>
                  <a:pt x="11949642" y="4545988"/>
                </a:lnTo>
                <a:lnTo>
                  <a:pt x="11987219" y="4525456"/>
                </a:lnTo>
                <a:lnTo>
                  <a:pt x="12024357" y="4504775"/>
                </a:lnTo>
                <a:lnTo>
                  <a:pt x="12061052" y="4483946"/>
                </a:lnTo>
                <a:lnTo>
                  <a:pt x="12097302" y="4462970"/>
                </a:lnTo>
                <a:lnTo>
                  <a:pt x="12133103" y="4441848"/>
                </a:lnTo>
                <a:lnTo>
                  <a:pt x="12168453" y="4420582"/>
                </a:lnTo>
                <a:lnTo>
                  <a:pt x="12203349" y="4399173"/>
                </a:lnTo>
                <a:lnTo>
                  <a:pt x="12237787" y="4377622"/>
                </a:lnTo>
                <a:lnTo>
                  <a:pt x="12271765" y="4355931"/>
                </a:lnTo>
                <a:lnTo>
                  <a:pt x="12305280" y="4334100"/>
                </a:lnTo>
                <a:lnTo>
                  <a:pt x="12338329" y="4312132"/>
                </a:lnTo>
                <a:lnTo>
                  <a:pt x="12370908" y="4290026"/>
                </a:lnTo>
                <a:lnTo>
                  <a:pt x="12403016" y="4267785"/>
                </a:lnTo>
                <a:lnTo>
                  <a:pt x="12434649" y="4245410"/>
                </a:lnTo>
                <a:lnTo>
                  <a:pt x="12465803" y="4222901"/>
                </a:lnTo>
                <a:lnTo>
                  <a:pt x="12496477" y="4200261"/>
                </a:lnTo>
                <a:lnTo>
                  <a:pt x="12556370" y="4154590"/>
                </a:lnTo>
                <a:lnTo>
                  <a:pt x="12614304" y="4108406"/>
                </a:lnTo>
                <a:lnTo>
                  <a:pt x="12670256" y="4061720"/>
                </a:lnTo>
                <a:lnTo>
                  <a:pt x="12724201" y="4014542"/>
                </a:lnTo>
                <a:lnTo>
                  <a:pt x="12776116" y="3966881"/>
                </a:lnTo>
                <a:lnTo>
                  <a:pt x="12825978" y="3918747"/>
                </a:lnTo>
                <a:lnTo>
                  <a:pt x="12873763" y="3870151"/>
                </a:lnTo>
                <a:lnTo>
                  <a:pt x="12919447" y="3821102"/>
                </a:lnTo>
                <a:lnTo>
                  <a:pt x="12963007" y="3771610"/>
                </a:lnTo>
                <a:lnTo>
                  <a:pt x="13004418" y="3721686"/>
                </a:lnTo>
                <a:lnTo>
                  <a:pt x="13043658" y="3671339"/>
                </a:lnTo>
                <a:lnTo>
                  <a:pt x="13080703" y="3620579"/>
                </a:lnTo>
                <a:lnTo>
                  <a:pt x="13115529" y="3569416"/>
                </a:lnTo>
                <a:lnTo>
                  <a:pt x="13148113" y="3517860"/>
                </a:lnTo>
                <a:lnTo>
                  <a:pt x="13178430" y="3465922"/>
                </a:lnTo>
                <a:lnTo>
                  <a:pt x="13206458" y="3413610"/>
                </a:lnTo>
                <a:lnTo>
                  <a:pt x="13232173" y="3360936"/>
                </a:lnTo>
                <a:lnTo>
                  <a:pt x="13255550" y="3307908"/>
                </a:lnTo>
                <a:lnTo>
                  <a:pt x="13276568" y="3254538"/>
                </a:lnTo>
                <a:lnTo>
                  <a:pt x="13295201" y="3200834"/>
                </a:lnTo>
                <a:lnTo>
                  <a:pt x="13311426" y="3146807"/>
                </a:lnTo>
                <a:lnTo>
                  <a:pt x="13325220" y="3092467"/>
                </a:lnTo>
                <a:lnTo>
                  <a:pt x="13336558" y="3037823"/>
                </a:lnTo>
                <a:lnTo>
                  <a:pt x="13345419" y="2982887"/>
                </a:lnTo>
                <a:lnTo>
                  <a:pt x="13351777" y="2927667"/>
                </a:lnTo>
                <a:lnTo>
                  <a:pt x="13355609" y="2872173"/>
                </a:lnTo>
                <a:lnTo>
                  <a:pt x="13356891" y="2816416"/>
                </a:lnTo>
                <a:lnTo>
                  <a:pt x="13356570" y="2788506"/>
                </a:lnTo>
                <a:lnTo>
                  <a:pt x="13354010" y="2732880"/>
                </a:lnTo>
                <a:lnTo>
                  <a:pt x="13348912" y="2677522"/>
                </a:lnTo>
                <a:lnTo>
                  <a:pt x="13341300" y="2622443"/>
                </a:lnTo>
                <a:lnTo>
                  <a:pt x="13331197" y="2567652"/>
                </a:lnTo>
                <a:lnTo>
                  <a:pt x="13318628" y="2513159"/>
                </a:lnTo>
                <a:lnTo>
                  <a:pt x="13303616" y="2458975"/>
                </a:lnTo>
                <a:lnTo>
                  <a:pt x="13286184" y="2405109"/>
                </a:lnTo>
                <a:lnTo>
                  <a:pt x="13266356" y="2351570"/>
                </a:lnTo>
                <a:lnTo>
                  <a:pt x="13244155" y="2298370"/>
                </a:lnTo>
                <a:lnTo>
                  <a:pt x="13219606" y="2245518"/>
                </a:lnTo>
                <a:lnTo>
                  <a:pt x="13192732" y="2193024"/>
                </a:lnTo>
                <a:lnTo>
                  <a:pt x="13163556" y="2140898"/>
                </a:lnTo>
                <a:lnTo>
                  <a:pt x="13132103" y="2089150"/>
                </a:lnTo>
                <a:lnTo>
                  <a:pt x="13098395" y="2037790"/>
                </a:lnTo>
                <a:lnTo>
                  <a:pt x="13062457" y="1986828"/>
                </a:lnTo>
                <a:lnTo>
                  <a:pt x="13024311" y="1936273"/>
                </a:lnTo>
                <a:lnTo>
                  <a:pt x="12983982" y="1886137"/>
                </a:lnTo>
                <a:lnTo>
                  <a:pt x="12941494" y="1836428"/>
                </a:lnTo>
                <a:lnTo>
                  <a:pt x="12896869" y="1787156"/>
                </a:lnTo>
                <a:lnTo>
                  <a:pt x="12850132" y="1738333"/>
                </a:lnTo>
                <a:lnTo>
                  <a:pt x="12801306" y="1689967"/>
                </a:lnTo>
                <a:lnTo>
                  <a:pt x="12750414" y="1642068"/>
                </a:lnTo>
                <a:lnTo>
                  <a:pt x="12697481" y="1594648"/>
                </a:lnTo>
                <a:lnTo>
                  <a:pt x="12642530" y="1547714"/>
                </a:lnTo>
                <a:lnTo>
                  <a:pt x="12585584" y="1501278"/>
                </a:lnTo>
                <a:lnTo>
                  <a:pt x="12526667" y="1455350"/>
                </a:lnTo>
                <a:lnTo>
                  <a:pt x="12465803" y="1409939"/>
                </a:lnTo>
                <a:lnTo>
                  <a:pt x="12434649" y="1387430"/>
                </a:lnTo>
                <a:lnTo>
                  <a:pt x="12403016" y="1365055"/>
                </a:lnTo>
                <a:lnTo>
                  <a:pt x="12370908" y="1342814"/>
                </a:lnTo>
                <a:lnTo>
                  <a:pt x="12338329" y="1320709"/>
                </a:lnTo>
                <a:lnTo>
                  <a:pt x="12305280" y="1298740"/>
                </a:lnTo>
                <a:lnTo>
                  <a:pt x="12271765" y="1276909"/>
                </a:lnTo>
                <a:lnTo>
                  <a:pt x="12237787" y="1255218"/>
                </a:lnTo>
                <a:lnTo>
                  <a:pt x="12203349" y="1233668"/>
                </a:lnTo>
                <a:lnTo>
                  <a:pt x="12168453" y="1212259"/>
                </a:lnTo>
                <a:lnTo>
                  <a:pt x="12133103" y="1190993"/>
                </a:lnTo>
                <a:lnTo>
                  <a:pt x="12097302" y="1169871"/>
                </a:lnTo>
                <a:lnTo>
                  <a:pt x="12061052" y="1148895"/>
                </a:lnTo>
                <a:lnTo>
                  <a:pt x="12024357" y="1128066"/>
                </a:lnTo>
                <a:lnTo>
                  <a:pt x="11987219" y="1107385"/>
                </a:lnTo>
                <a:lnTo>
                  <a:pt x="11949642" y="1086853"/>
                </a:lnTo>
                <a:lnTo>
                  <a:pt x="11911628" y="1066471"/>
                </a:lnTo>
                <a:lnTo>
                  <a:pt x="11873180" y="1046242"/>
                </a:lnTo>
                <a:lnTo>
                  <a:pt x="11834302" y="1026165"/>
                </a:lnTo>
                <a:lnTo>
                  <a:pt x="11794996" y="1006242"/>
                </a:lnTo>
                <a:lnTo>
                  <a:pt x="11755265" y="986475"/>
                </a:lnTo>
                <a:lnTo>
                  <a:pt x="11715112" y="966865"/>
                </a:lnTo>
                <a:lnTo>
                  <a:pt x="11674541" y="947413"/>
                </a:lnTo>
                <a:lnTo>
                  <a:pt x="11633553" y="928120"/>
                </a:lnTo>
                <a:lnTo>
                  <a:pt x="11592153" y="908987"/>
                </a:lnTo>
                <a:lnTo>
                  <a:pt x="11550342" y="890017"/>
                </a:lnTo>
                <a:lnTo>
                  <a:pt x="11508124" y="871209"/>
                </a:lnTo>
                <a:lnTo>
                  <a:pt x="11465503" y="852565"/>
                </a:lnTo>
                <a:lnTo>
                  <a:pt x="11422480" y="834087"/>
                </a:lnTo>
                <a:lnTo>
                  <a:pt x="11379058" y="815775"/>
                </a:lnTo>
                <a:lnTo>
                  <a:pt x="11335242" y="797632"/>
                </a:lnTo>
                <a:lnTo>
                  <a:pt x="11291033" y="779657"/>
                </a:lnTo>
                <a:lnTo>
                  <a:pt x="11246435" y="761854"/>
                </a:lnTo>
                <a:lnTo>
                  <a:pt x="11201450" y="744221"/>
                </a:lnTo>
                <a:lnTo>
                  <a:pt x="11156082" y="726762"/>
                </a:lnTo>
                <a:lnTo>
                  <a:pt x="11110333" y="709477"/>
                </a:lnTo>
                <a:lnTo>
                  <a:pt x="11064207" y="692367"/>
                </a:lnTo>
                <a:lnTo>
                  <a:pt x="11017706" y="675434"/>
                </a:lnTo>
                <a:lnTo>
                  <a:pt x="10970834" y="658679"/>
                </a:lnTo>
                <a:lnTo>
                  <a:pt x="10923593" y="642103"/>
                </a:lnTo>
                <a:lnTo>
                  <a:pt x="10875986" y="625707"/>
                </a:lnTo>
                <a:lnTo>
                  <a:pt x="10828016" y="609493"/>
                </a:lnTo>
                <a:lnTo>
                  <a:pt x="10779686" y="593462"/>
                </a:lnTo>
                <a:lnTo>
                  <a:pt x="10731000" y="577615"/>
                </a:lnTo>
                <a:lnTo>
                  <a:pt x="10681959" y="561953"/>
                </a:lnTo>
                <a:lnTo>
                  <a:pt x="10632568" y="546478"/>
                </a:lnTo>
                <a:lnTo>
                  <a:pt x="10582828" y="531191"/>
                </a:lnTo>
                <a:lnTo>
                  <a:pt x="10532743" y="516093"/>
                </a:lnTo>
                <a:lnTo>
                  <a:pt x="10482317" y="501185"/>
                </a:lnTo>
                <a:lnTo>
                  <a:pt x="10431551" y="486469"/>
                </a:lnTo>
                <a:lnTo>
                  <a:pt x="10380449" y="471946"/>
                </a:lnTo>
                <a:lnTo>
                  <a:pt x="10329013" y="457617"/>
                </a:lnTo>
                <a:lnTo>
                  <a:pt x="10277247" y="443483"/>
                </a:lnTo>
                <a:lnTo>
                  <a:pt x="10225154" y="429546"/>
                </a:lnTo>
                <a:lnTo>
                  <a:pt x="10172736" y="415806"/>
                </a:lnTo>
                <a:lnTo>
                  <a:pt x="10119997" y="402266"/>
                </a:lnTo>
                <a:lnTo>
                  <a:pt x="10066940" y="388926"/>
                </a:lnTo>
                <a:lnTo>
                  <a:pt x="10013566" y="375787"/>
                </a:lnTo>
                <a:lnTo>
                  <a:pt x="9959881" y="362852"/>
                </a:lnTo>
                <a:lnTo>
                  <a:pt x="9905885" y="350120"/>
                </a:lnTo>
                <a:lnTo>
                  <a:pt x="9851583" y="337594"/>
                </a:lnTo>
                <a:lnTo>
                  <a:pt x="9796977" y="325274"/>
                </a:lnTo>
                <a:lnTo>
                  <a:pt x="9742070" y="313162"/>
                </a:lnTo>
                <a:lnTo>
                  <a:pt x="9686866" y="301259"/>
                </a:lnTo>
                <a:lnTo>
                  <a:pt x="9631366" y="289566"/>
                </a:lnTo>
                <a:lnTo>
                  <a:pt x="9575575" y="278085"/>
                </a:lnTo>
                <a:lnTo>
                  <a:pt x="9519494" y="266816"/>
                </a:lnTo>
                <a:lnTo>
                  <a:pt x="9463128" y="255762"/>
                </a:lnTo>
                <a:lnTo>
                  <a:pt x="9406478" y="244923"/>
                </a:lnTo>
                <a:lnTo>
                  <a:pt x="9349548" y="234300"/>
                </a:lnTo>
                <a:lnTo>
                  <a:pt x="9292341" y="223895"/>
                </a:lnTo>
                <a:lnTo>
                  <a:pt x="9234860" y="213709"/>
                </a:lnTo>
                <a:lnTo>
                  <a:pt x="9177108" y="203743"/>
                </a:lnTo>
                <a:lnTo>
                  <a:pt x="9119087" y="193999"/>
                </a:lnTo>
                <a:lnTo>
                  <a:pt x="9060801" y="184478"/>
                </a:lnTo>
                <a:lnTo>
                  <a:pt x="9002252" y="175180"/>
                </a:lnTo>
                <a:lnTo>
                  <a:pt x="8943444" y="166108"/>
                </a:lnTo>
                <a:lnTo>
                  <a:pt x="8884379" y="157262"/>
                </a:lnTo>
                <a:lnTo>
                  <a:pt x="8825061" y="148644"/>
                </a:lnTo>
                <a:lnTo>
                  <a:pt x="8765492" y="140255"/>
                </a:lnTo>
                <a:lnTo>
                  <a:pt x="8705676" y="132095"/>
                </a:lnTo>
                <a:lnTo>
                  <a:pt x="8645615" y="124168"/>
                </a:lnTo>
                <a:lnTo>
                  <a:pt x="8585312" y="116473"/>
                </a:lnTo>
                <a:lnTo>
                  <a:pt x="8524770" y="109012"/>
                </a:lnTo>
                <a:lnTo>
                  <a:pt x="8463992" y="101786"/>
                </a:lnTo>
                <a:lnTo>
                  <a:pt x="8402982" y="94797"/>
                </a:lnTo>
                <a:lnTo>
                  <a:pt x="8341741" y="88045"/>
                </a:lnTo>
                <a:lnTo>
                  <a:pt x="8280274" y="81532"/>
                </a:lnTo>
                <a:lnTo>
                  <a:pt x="8218582" y="75260"/>
                </a:lnTo>
                <a:lnTo>
                  <a:pt x="8156669" y="69228"/>
                </a:lnTo>
                <a:lnTo>
                  <a:pt x="8094539" y="63440"/>
                </a:lnTo>
                <a:lnTo>
                  <a:pt x="8032193" y="57895"/>
                </a:lnTo>
                <a:lnTo>
                  <a:pt x="7969634" y="52596"/>
                </a:lnTo>
                <a:lnTo>
                  <a:pt x="7906867" y="47542"/>
                </a:lnTo>
                <a:lnTo>
                  <a:pt x="7843893" y="42737"/>
                </a:lnTo>
                <a:lnTo>
                  <a:pt x="7780716" y="38180"/>
                </a:lnTo>
                <a:lnTo>
                  <a:pt x="7717338" y="33873"/>
                </a:lnTo>
                <a:lnTo>
                  <a:pt x="7653763" y="29818"/>
                </a:lnTo>
                <a:lnTo>
                  <a:pt x="7589993" y="26016"/>
                </a:lnTo>
                <a:lnTo>
                  <a:pt x="7526032" y="22467"/>
                </a:lnTo>
                <a:lnTo>
                  <a:pt x="7461882" y="19173"/>
                </a:lnTo>
                <a:lnTo>
                  <a:pt x="7397546" y="16136"/>
                </a:lnTo>
                <a:lnTo>
                  <a:pt x="7333028" y="13356"/>
                </a:lnTo>
                <a:lnTo>
                  <a:pt x="7268330" y="10835"/>
                </a:lnTo>
                <a:lnTo>
                  <a:pt x="7203455" y="8574"/>
                </a:lnTo>
                <a:lnTo>
                  <a:pt x="7138407" y="6575"/>
                </a:lnTo>
                <a:lnTo>
                  <a:pt x="7073187" y="4838"/>
                </a:lnTo>
                <a:lnTo>
                  <a:pt x="7007799" y="3365"/>
                </a:lnTo>
                <a:lnTo>
                  <a:pt x="6942247" y="2156"/>
                </a:lnTo>
                <a:lnTo>
                  <a:pt x="6876532" y="1215"/>
                </a:lnTo>
                <a:lnTo>
                  <a:pt x="6810658" y="540"/>
                </a:lnTo>
                <a:lnTo>
                  <a:pt x="6744628" y="135"/>
                </a:lnTo>
                <a:lnTo>
                  <a:pt x="6678445" y="0"/>
                </a:lnTo>
                <a:lnTo>
                  <a:pt x="6612262" y="135"/>
                </a:lnTo>
                <a:lnTo>
                  <a:pt x="6546232" y="540"/>
                </a:lnTo>
                <a:lnTo>
                  <a:pt x="6480359" y="1215"/>
                </a:lnTo>
                <a:lnTo>
                  <a:pt x="6414644" y="2156"/>
                </a:lnTo>
                <a:lnTo>
                  <a:pt x="6349091" y="3365"/>
                </a:lnTo>
                <a:lnTo>
                  <a:pt x="6283704" y="4838"/>
                </a:lnTo>
                <a:lnTo>
                  <a:pt x="6218484" y="6575"/>
                </a:lnTo>
                <a:lnTo>
                  <a:pt x="6153436" y="8574"/>
                </a:lnTo>
                <a:lnTo>
                  <a:pt x="6088561" y="10835"/>
                </a:lnTo>
                <a:lnTo>
                  <a:pt x="6023863" y="13356"/>
                </a:lnTo>
                <a:lnTo>
                  <a:pt x="5959344" y="16136"/>
                </a:lnTo>
                <a:lnTo>
                  <a:pt x="5895009" y="19173"/>
                </a:lnTo>
                <a:lnTo>
                  <a:pt x="5830859" y="22467"/>
                </a:lnTo>
                <a:lnTo>
                  <a:pt x="5766898" y="26016"/>
                </a:lnTo>
                <a:lnTo>
                  <a:pt x="5703128" y="29818"/>
                </a:lnTo>
                <a:lnTo>
                  <a:pt x="5639553" y="33873"/>
                </a:lnTo>
                <a:lnTo>
                  <a:pt x="5576175" y="38180"/>
                </a:lnTo>
                <a:lnTo>
                  <a:pt x="5512998" y="42737"/>
                </a:lnTo>
                <a:lnTo>
                  <a:pt x="5450024" y="47542"/>
                </a:lnTo>
                <a:lnTo>
                  <a:pt x="5387256" y="52596"/>
                </a:lnTo>
                <a:lnTo>
                  <a:pt x="5324698" y="57895"/>
                </a:lnTo>
                <a:lnTo>
                  <a:pt x="5262352" y="63440"/>
                </a:lnTo>
                <a:lnTo>
                  <a:pt x="5200221" y="69228"/>
                </a:lnTo>
                <a:lnTo>
                  <a:pt x="5138309" y="75260"/>
                </a:lnTo>
                <a:lnTo>
                  <a:pt x="5076617" y="81532"/>
                </a:lnTo>
                <a:lnTo>
                  <a:pt x="5015150" y="88045"/>
                </a:lnTo>
                <a:lnTo>
                  <a:pt x="4953909" y="94797"/>
                </a:lnTo>
                <a:lnTo>
                  <a:pt x="4892899" y="101786"/>
                </a:lnTo>
                <a:lnTo>
                  <a:pt x="4832121" y="109012"/>
                </a:lnTo>
                <a:lnTo>
                  <a:pt x="4771579" y="116473"/>
                </a:lnTo>
                <a:lnTo>
                  <a:pt x="4711276" y="124168"/>
                </a:lnTo>
                <a:lnTo>
                  <a:pt x="4651215" y="132095"/>
                </a:lnTo>
                <a:lnTo>
                  <a:pt x="4591399" y="140255"/>
                </a:lnTo>
                <a:lnTo>
                  <a:pt x="4531830" y="148644"/>
                </a:lnTo>
                <a:lnTo>
                  <a:pt x="4472511" y="157262"/>
                </a:lnTo>
                <a:lnTo>
                  <a:pt x="4413447" y="166108"/>
                </a:lnTo>
                <a:lnTo>
                  <a:pt x="4354639" y="175180"/>
                </a:lnTo>
                <a:lnTo>
                  <a:pt x="4296090" y="184478"/>
                </a:lnTo>
                <a:lnTo>
                  <a:pt x="4237804" y="193999"/>
                </a:lnTo>
                <a:lnTo>
                  <a:pt x="4179783" y="203743"/>
                </a:lnTo>
                <a:lnTo>
                  <a:pt x="4122031" y="213709"/>
                </a:lnTo>
                <a:lnTo>
                  <a:pt x="4064549" y="223895"/>
                </a:lnTo>
                <a:lnTo>
                  <a:pt x="4007342" y="234300"/>
                </a:lnTo>
                <a:lnTo>
                  <a:pt x="3950413" y="244923"/>
                </a:lnTo>
                <a:lnTo>
                  <a:pt x="3893763" y="255762"/>
                </a:lnTo>
                <a:lnTo>
                  <a:pt x="3837397" y="266816"/>
                </a:lnTo>
                <a:lnTo>
                  <a:pt x="3781316" y="278085"/>
                </a:lnTo>
                <a:lnTo>
                  <a:pt x="3725525" y="289566"/>
                </a:lnTo>
                <a:lnTo>
                  <a:pt x="3670025" y="301259"/>
                </a:lnTo>
                <a:lnTo>
                  <a:pt x="3614820" y="313162"/>
                </a:lnTo>
                <a:lnTo>
                  <a:pt x="3559914" y="325274"/>
                </a:lnTo>
                <a:lnTo>
                  <a:pt x="3505308" y="337594"/>
                </a:lnTo>
                <a:lnTo>
                  <a:pt x="3451006" y="350120"/>
                </a:lnTo>
                <a:lnTo>
                  <a:pt x="3397010" y="362852"/>
                </a:lnTo>
                <a:lnTo>
                  <a:pt x="3343324" y="375787"/>
                </a:lnTo>
                <a:lnTo>
                  <a:pt x="3289951" y="388926"/>
                </a:lnTo>
                <a:lnTo>
                  <a:pt x="3236893" y="402266"/>
                </a:lnTo>
                <a:lnTo>
                  <a:pt x="3184154" y="415806"/>
                </a:lnTo>
                <a:lnTo>
                  <a:pt x="3131737" y="429546"/>
                </a:lnTo>
                <a:lnTo>
                  <a:pt x="3079644" y="443483"/>
                </a:lnTo>
                <a:lnTo>
                  <a:pt x="3027878" y="457617"/>
                </a:lnTo>
                <a:lnTo>
                  <a:pt x="2976442" y="471946"/>
                </a:lnTo>
                <a:lnTo>
                  <a:pt x="2925340" y="486469"/>
                </a:lnTo>
                <a:lnTo>
                  <a:pt x="2874574" y="501185"/>
                </a:lnTo>
                <a:lnTo>
                  <a:pt x="2824147" y="516093"/>
                </a:lnTo>
                <a:lnTo>
                  <a:pt x="2774063" y="531191"/>
                </a:lnTo>
                <a:lnTo>
                  <a:pt x="2724323" y="546478"/>
                </a:lnTo>
                <a:lnTo>
                  <a:pt x="2674932" y="561953"/>
                </a:lnTo>
                <a:lnTo>
                  <a:pt x="2625891" y="577615"/>
                </a:lnTo>
                <a:lnTo>
                  <a:pt x="2577205" y="593462"/>
                </a:lnTo>
                <a:lnTo>
                  <a:pt x="2528875" y="609493"/>
                </a:lnTo>
                <a:lnTo>
                  <a:pt x="2480905" y="625707"/>
                </a:lnTo>
                <a:lnTo>
                  <a:pt x="2433298" y="642103"/>
                </a:lnTo>
                <a:lnTo>
                  <a:pt x="2386057" y="658679"/>
                </a:lnTo>
                <a:lnTo>
                  <a:pt x="2339184" y="675434"/>
                </a:lnTo>
                <a:lnTo>
                  <a:pt x="2292684" y="692367"/>
                </a:lnTo>
                <a:lnTo>
                  <a:pt x="2246557" y="709477"/>
                </a:lnTo>
                <a:lnTo>
                  <a:pt x="2200809" y="726762"/>
                </a:lnTo>
                <a:lnTo>
                  <a:pt x="2155441" y="744221"/>
                </a:lnTo>
                <a:lnTo>
                  <a:pt x="2110456" y="761854"/>
                </a:lnTo>
                <a:lnTo>
                  <a:pt x="2065858" y="779657"/>
                </a:lnTo>
                <a:lnTo>
                  <a:pt x="2021649" y="797632"/>
                </a:lnTo>
                <a:lnTo>
                  <a:pt x="1977832" y="815775"/>
                </a:lnTo>
                <a:lnTo>
                  <a:pt x="1934411" y="834087"/>
                </a:lnTo>
                <a:lnTo>
                  <a:pt x="1891388" y="852565"/>
                </a:lnTo>
                <a:lnTo>
                  <a:pt x="1848766" y="871209"/>
                </a:lnTo>
                <a:lnTo>
                  <a:pt x="1806549" y="890017"/>
                </a:lnTo>
                <a:lnTo>
                  <a:pt x="1764738" y="908987"/>
                </a:lnTo>
                <a:lnTo>
                  <a:pt x="1723337" y="928120"/>
                </a:lnTo>
                <a:lnTo>
                  <a:pt x="1682350" y="947413"/>
                </a:lnTo>
                <a:lnTo>
                  <a:pt x="1641778" y="966865"/>
                </a:lnTo>
                <a:lnTo>
                  <a:pt x="1601626" y="986475"/>
                </a:lnTo>
                <a:lnTo>
                  <a:pt x="1561895" y="1006242"/>
                </a:lnTo>
                <a:lnTo>
                  <a:pt x="1522589" y="1026165"/>
                </a:lnTo>
                <a:lnTo>
                  <a:pt x="1483710" y="1046242"/>
                </a:lnTo>
                <a:lnTo>
                  <a:pt x="1445263" y="1066471"/>
                </a:lnTo>
                <a:lnTo>
                  <a:pt x="1407249" y="1086853"/>
                </a:lnTo>
                <a:lnTo>
                  <a:pt x="1369672" y="1107385"/>
                </a:lnTo>
                <a:lnTo>
                  <a:pt x="1332534" y="1128066"/>
                </a:lnTo>
                <a:lnTo>
                  <a:pt x="1295839" y="1148895"/>
                </a:lnTo>
                <a:lnTo>
                  <a:pt x="1259589" y="1169871"/>
                </a:lnTo>
                <a:lnTo>
                  <a:pt x="1223788" y="1190993"/>
                </a:lnTo>
                <a:lnTo>
                  <a:pt x="1188438" y="1212259"/>
                </a:lnTo>
                <a:lnTo>
                  <a:pt x="1153542" y="1233668"/>
                </a:lnTo>
                <a:lnTo>
                  <a:pt x="1119104" y="1255218"/>
                </a:lnTo>
                <a:lnTo>
                  <a:pt x="1085126" y="1276909"/>
                </a:lnTo>
                <a:lnTo>
                  <a:pt x="1051611" y="1298740"/>
                </a:lnTo>
                <a:lnTo>
                  <a:pt x="1018562" y="1320709"/>
                </a:lnTo>
                <a:lnTo>
                  <a:pt x="985982" y="1342814"/>
                </a:lnTo>
                <a:lnTo>
                  <a:pt x="953875" y="1365055"/>
                </a:lnTo>
                <a:lnTo>
                  <a:pt x="922242" y="1387430"/>
                </a:lnTo>
                <a:lnTo>
                  <a:pt x="891087" y="1409939"/>
                </a:lnTo>
                <a:lnTo>
                  <a:pt x="860413" y="1432579"/>
                </a:lnTo>
                <a:lnTo>
                  <a:pt x="800520" y="1478250"/>
                </a:lnTo>
                <a:lnTo>
                  <a:pt x="742586" y="1524433"/>
                </a:lnTo>
                <a:lnTo>
                  <a:pt x="686635" y="1571119"/>
                </a:lnTo>
                <a:lnTo>
                  <a:pt x="632690" y="1618298"/>
                </a:lnTo>
                <a:lnTo>
                  <a:pt x="580774" y="1665958"/>
                </a:lnTo>
                <a:lnTo>
                  <a:pt x="530912" y="1714092"/>
                </a:lnTo>
                <a:lnTo>
                  <a:pt x="483128" y="1762688"/>
                </a:lnTo>
                <a:lnTo>
                  <a:pt x="437444" y="1811737"/>
                </a:lnTo>
                <a:lnTo>
                  <a:pt x="393884" y="1861228"/>
                </a:lnTo>
                <a:lnTo>
                  <a:pt x="352473" y="1911152"/>
                </a:lnTo>
                <a:lnTo>
                  <a:pt x="313232" y="1961499"/>
                </a:lnTo>
                <a:lnTo>
                  <a:pt x="276188" y="2012259"/>
                </a:lnTo>
                <a:lnTo>
                  <a:pt x="241362" y="2063421"/>
                </a:lnTo>
                <a:lnTo>
                  <a:pt x="208778" y="2114976"/>
                </a:lnTo>
                <a:lnTo>
                  <a:pt x="178460" y="2166915"/>
                </a:lnTo>
                <a:lnTo>
                  <a:pt x="150433" y="2219226"/>
                </a:lnTo>
                <a:lnTo>
                  <a:pt x="124718" y="2271900"/>
                </a:lnTo>
                <a:lnTo>
                  <a:pt x="101340" y="2324927"/>
                </a:lnTo>
                <a:lnTo>
                  <a:pt x="80323" y="2378298"/>
                </a:lnTo>
                <a:lnTo>
                  <a:pt x="61690" y="2432001"/>
                </a:lnTo>
                <a:lnTo>
                  <a:pt x="45465" y="2486028"/>
                </a:lnTo>
                <a:lnTo>
                  <a:pt x="31671" y="2540368"/>
                </a:lnTo>
                <a:lnTo>
                  <a:pt x="20332" y="2595011"/>
                </a:lnTo>
                <a:lnTo>
                  <a:pt x="11472" y="2649947"/>
                </a:lnTo>
                <a:lnTo>
                  <a:pt x="5114" y="2705167"/>
                </a:lnTo>
                <a:lnTo>
                  <a:pt x="1282" y="2760660"/>
                </a:lnTo>
                <a:lnTo>
                  <a:pt x="0" y="2816416"/>
                </a:lnTo>
                <a:lnTo>
                  <a:pt x="321" y="2844327"/>
                </a:lnTo>
                <a:lnTo>
                  <a:pt x="2881" y="2899953"/>
                </a:lnTo>
                <a:lnTo>
                  <a:pt x="7979" y="2955311"/>
                </a:lnTo>
                <a:lnTo>
                  <a:pt x="15591" y="3010391"/>
                </a:lnTo>
                <a:lnTo>
                  <a:pt x="25693" y="3065182"/>
                </a:lnTo>
                <a:lnTo>
                  <a:pt x="38263" y="3119675"/>
                </a:lnTo>
                <a:lnTo>
                  <a:pt x="53275" y="3173860"/>
                </a:lnTo>
                <a:lnTo>
                  <a:pt x="70707" y="3227727"/>
                </a:lnTo>
                <a:lnTo>
                  <a:pt x="90535" y="3281265"/>
                </a:lnTo>
                <a:lnTo>
                  <a:pt x="112736" y="3334466"/>
                </a:lnTo>
                <a:lnTo>
                  <a:pt x="137285" y="3387318"/>
                </a:lnTo>
                <a:lnTo>
                  <a:pt x="164159" y="3439812"/>
                </a:lnTo>
                <a:lnTo>
                  <a:pt x="193334" y="3491938"/>
                </a:lnTo>
                <a:lnTo>
                  <a:pt x="224788" y="3543687"/>
                </a:lnTo>
                <a:lnTo>
                  <a:pt x="258496" y="3595047"/>
                </a:lnTo>
                <a:lnTo>
                  <a:pt x="294434" y="3646010"/>
                </a:lnTo>
                <a:lnTo>
                  <a:pt x="332580" y="3696565"/>
                </a:lnTo>
                <a:lnTo>
                  <a:pt x="372908" y="3746701"/>
                </a:lnTo>
                <a:lnTo>
                  <a:pt x="415397" y="3796411"/>
                </a:lnTo>
                <a:lnTo>
                  <a:pt x="460022" y="3845682"/>
                </a:lnTo>
                <a:lnTo>
                  <a:pt x="506759" y="3894506"/>
                </a:lnTo>
                <a:lnTo>
                  <a:pt x="555585" y="3942872"/>
                </a:lnTo>
                <a:lnTo>
                  <a:pt x="606477" y="3990771"/>
                </a:lnTo>
                <a:lnTo>
                  <a:pt x="659410" y="4038192"/>
                </a:lnTo>
                <a:lnTo>
                  <a:pt x="714361" y="4085125"/>
                </a:lnTo>
                <a:lnTo>
                  <a:pt x="771307" y="4131561"/>
                </a:lnTo>
                <a:lnTo>
                  <a:pt x="830223" y="4177490"/>
                </a:lnTo>
                <a:lnTo>
                  <a:pt x="891087" y="4222901"/>
                </a:lnTo>
                <a:lnTo>
                  <a:pt x="922242" y="4245410"/>
                </a:lnTo>
                <a:lnTo>
                  <a:pt x="953875" y="4267785"/>
                </a:lnTo>
                <a:lnTo>
                  <a:pt x="985982" y="4290026"/>
                </a:lnTo>
                <a:lnTo>
                  <a:pt x="1018562" y="4312132"/>
                </a:lnTo>
                <a:lnTo>
                  <a:pt x="1051611" y="4334100"/>
                </a:lnTo>
                <a:lnTo>
                  <a:pt x="1085126" y="4355931"/>
                </a:lnTo>
                <a:lnTo>
                  <a:pt x="1119104" y="4377622"/>
                </a:lnTo>
                <a:lnTo>
                  <a:pt x="1153542" y="4399173"/>
                </a:lnTo>
                <a:lnTo>
                  <a:pt x="1188438" y="4420582"/>
                </a:lnTo>
                <a:lnTo>
                  <a:pt x="1223788" y="4441848"/>
                </a:lnTo>
                <a:lnTo>
                  <a:pt x="1259589" y="4462970"/>
                </a:lnTo>
                <a:lnTo>
                  <a:pt x="1295839" y="4483946"/>
                </a:lnTo>
                <a:lnTo>
                  <a:pt x="1332534" y="4504775"/>
                </a:lnTo>
                <a:lnTo>
                  <a:pt x="1369672" y="4525456"/>
                </a:lnTo>
                <a:lnTo>
                  <a:pt x="1407249" y="4545988"/>
                </a:lnTo>
                <a:lnTo>
                  <a:pt x="1445263" y="4566370"/>
                </a:lnTo>
                <a:lnTo>
                  <a:pt x="1483710" y="4586600"/>
                </a:lnTo>
                <a:lnTo>
                  <a:pt x="1522589" y="4606676"/>
                </a:lnTo>
                <a:lnTo>
                  <a:pt x="1561895" y="4626599"/>
                </a:lnTo>
                <a:lnTo>
                  <a:pt x="1601626" y="4646366"/>
                </a:lnTo>
                <a:lnTo>
                  <a:pt x="1641778" y="4665976"/>
                </a:lnTo>
                <a:lnTo>
                  <a:pt x="1682350" y="4685429"/>
                </a:lnTo>
                <a:lnTo>
                  <a:pt x="1723337" y="4704722"/>
                </a:lnTo>
                <a:lnTo>
                  <a:pt x="1764738" y="4723854"/>
                </a:lnTo>
                <a:lnTo>
                  <a:pt x="1806549" y="4742825"/>
                </a:lnTo>
                <a:lnTo>
                  <a:pt x="1848766" y="4761633"/>
                </a:lnTo>
                <a:lnTo>
                  <a:pt x="1891388" y="4780277"/>
                </a:lnTo>
                <a:lnTo>
                  <a:pt x="1934411" y="4798755"/>
                </a:lnTo>
                <a:lnTo>
                  <a:pt x="1977832" y="4817067"/>
                </a:lnTo>
                <a:lnTo>
                  <a:pt x="2021649" y="4835210"/>
                </a:lnTo>
                <a:lnTo>
                  <a:pt x="2065858" y="4853185"/>
                </a:lnTo>
                <a:lnTo>
                  <a:pt x="2110456" y="4870989"/>
                </a:lnTo>
                <a:lnTo>
                  <a:pt x="2155441" y="4888621"/>
                </a:lnTo>
                <a:lnTo>
                  <a:pt x="2200809" y="4906080"/>
                </a:lnTo>
                <a:lnTo>
                  <a:pt x="2246557" y="4923365"/>
                </a:lnTo>
                <a:lnTo>
                  <a:pt x="2292684" y="4940475"/>
                </a:lnTo>
                <a:lnTo>
                  <a:pt x="2339184" y="4957408"/>
                </a:lnTo>
                <a:lnTo>
                  <a:pt x="2386057" y="4974164"/>
                </a:lnTo>
                <a:lnTo>
                  <a:pt x="2433298" y="4990740"/>
                </a:lnTo>
                <a:lnTo>
                  <a:pt x="2480905" y="5007135"/>
                </a:lnTo>
                <a:lnTo>
                  <a:pt x="2528875" y="5023349"/>
                </a:lnTo>
                <a:lnTo>
                  <a:pt x="2577205" y="5039381"/>
                </a:lnTo>
                <a:lnTo>
                  <a:pt x="2625891" y="5055228"/>
                </a:lnTo>
                <a:lnTo>
                  <a:pt x="2674932" y="5070889"/>
                </a:lnTo>
                <a:lnTo>
                  <a:pt x="2724323" y="5086364"/>
                </a:lnTo>
                <a:lnTo>
                  <a:pt x="2774063" y="5101652"/>
                </a:lnTo>
                <a:lnTo>
                  <a:pt x="2824147" y="5116750"/>
                </a:lnTo>
                <a:lnTo>
                  <a:pt x="2874574" y="5131657"/>
                </a:lnTo>
                <a:lnTo>
                  <a:pt x="2925340" y="5146374"/>
                </a:lnTo>
                <a:lnTo>
                  <a:pt x="2976442" y="5160897"/>
                </a:lnTo>
                <a:lnTo>
                  <a:pt x="3027878" y="5175226"/>
                </a:lnTo>
                <a:lnTo>
                  <a:pt x="3079644" y="5189360"/>
                </a:lnTo>
                <a:lnTo>
                  <a:pt x="3131737" y="5203297"/>
                </a:lnTo>
                <a:lnTo>
                  <a:pt x="3184154" y="5217037"/>
                </a:lnTo>
                <a:lnTo>
                  <a:pt x="3236893" y="5230577"/>
                </a:lnTo>
                <a:lnTo>
                  <a:pt x="3289951" y="5243917"/>
                </a:lnTo>
                <a:lnTo>
                  <a:pt x="3343324" y="5257056"/>
                </a:lnTo>
                <a:lnTo>
                  <a:pt x="3397010" y="5269991"/>
                </a:lnTo>
                <a:lnTo>
                  <a:pt x="3451006" y="5282723"/>
                </a:lnTo>
                <a:lnTo>
                  <a:pt x="3505308" y="5295249"/>
                </a:lnTo>
                <a:lnTo>
                  <a:pt x="3559914" y="5307569"/>
                </a:lnTo>
                <a:lnTo>
                  <a:pt x="3614820" y="5319681"/>
                </a:lnTo>
                <a:lnTo>
                  <a:pt x="3670025" y="5331584"/>
                </a:lnTo>
                <a:lnTo>
                  <a:pt x="3725525" y="5343277"/>
                </a:lnTo>
                <a:lnTo>
                  <a:pt x="3781316" y="5354758"/>
                </a:lnTo>
                <a:lnTo>
                  <a:pt x="3837397" y="5366027"/>
                </a:lnTo>
                <a:lnTo>
                  <a:pt x="3893763" y="5377081"/>
                </a:lnTo>
                <a:lnTo>
                  <a:pt x="3950413" y="5387920"/>
                </a:lnTo>
                <a:lnTo>
                  <a:pt x="4007342" y="5398543"/>
                </a:lnTo>
                <a:lnTo>
                  <a:pt x="4064549" y="5408948"/>
                </a:lnTo>
                <a:lnTo>
                  <a:pt x="4122031" y="5419134"/>
                </a:lnTo>
                <a:lnTo>
                  <a:pt x="4179783" y="5429100"/>
                </a:lnTo>
                <a:lnTo>
                  <a:pt x="4237804" y="5438844"/>
                </a:lnTo>
                <a:lnTo>
                  <a:pt x="4296090" y="5448365"/>
                </a:lnTo>
                <a:lnTo>
                  <a:pt x="4354639" y="5457663"/>
                </a:lnTo>
                <a:lnTo>
                  <a:pt x="4413447" y="5466735"/>
                </a:lnTo>
                <a:lnTo>
                  <a:pt x="4472511" y="5475581"/>
                </a:lnTo>
                <a:lnTo>
                  <a:pt x="4531830" y="5484199"/>
                </a:lnTo>
                <a:lnTo>
                  <a:pt x="4591399" y="5492589"/>
                </a:lnTo>
                <a:lnTo>
                  <a:pt x="4651215" y="5500748"/>
                </a:lnTo>
                <a:lnTo>
                  <a:pt x="4711276" y="5508675"/>
                </a:lnTo>
                <a:lnTo>
                  <a:pt x="4771579" y="5516370"/>
                </a:lnTo>
                <a:lnTo>
                  <a:pt x="4832121" y="5523831"/>
                </a:lnTo>
                <a:lnTo>
                  <a:pt x="4892899" y="5531057"/>
                </a:lnTo>
                <a:lnTo>
                  <a:pt x="4953909" y="5538046"/>
                </a:lnTo>
                <a:lnTo>
                  <a:pt x="5015150" y="5544798"/>
                </a:lnTo>
                <a:lnTo>
                  <a:pt x="5076617" y="5551311"/>
                </a:lnTo>
                <a:lnTo>
                  <a:pt x="5138309" y="5557583"/>
                </a:lnTo>
                <a:lnTo>
                  <a:pt x="5200221" y="5563615"/>
                </a:lnTo>
                <a:lnTo>
                  <a:pt x="5262352" y="5569403"/>
                </a:lnTo>
                <a:lnTo>
                  <a:pt x="5324698" y="5574948"/>
                </a:lnTo>
                <a:lnTo>
                  <a:pt x="5387256" y="5580248"/>
                </a:lnTo>
                <a:lnTo>
                  <a:pt x="5450024" y="5585301"/>
                </a:lnTo>
                <a:lnTo>
                  <a:pt x="5512998" y="5590106"/>
                </a:lnTo>
                <a:lnTo>
                  <a:pt x="5576175" y="5594663"/>
                </a:lnTo>
                <a:lnTo>
                  <a:pt x="5639553" y="5598970"/>
                </a:lnTo>
                <a:lnTo>
                  <a:pt x="5703128" y="5603025"/>
                </a:lnTo>
                <a:lnTo>
                  <a:pt x="5766898" y="5606828"/>
                </a:lnTo>
                <a:lnTo>
                  <a:pt x="5830859" y="5610376"/>
                </a:lnTo>
                <a:lnTo>
                  <a:pt x="5895009" y="5613670"/>
                </a:lnTo>
                <a:lnTo>
                  <a:pt x="5959344" y="5616707"/>
                </a:lnTo>
                <a:lnTo>
                  <a:pt x="6023863" y="5619487"/>
                </a:lnTo>
                <a:lnTo>
                  <a:pt x="6088561" y="5622008"/>
                </a:lnTo>
                <a:lnTo>
                  <a:pt x="6153436" y="5624269"/>
                </a:lnTo>
                <a:lnTo>
                  <a:pt x="6218484" y="5626269"/>
                </a:lnTo>
                <a:lnTo>
                  <a:pt x="6283704" y="5628005"/>
                </a:lnTo>
                <a:lnTo>
                  <a:pt x="6349091" y="5629479"/>
                </a:lnTo>
                <a:lnTo>
                  <a:pt x="6414644" y="5630687"/>
                </a:lnTo>
                <a:lnTo>
                  <a:pt x="6480359" y="5631629"/>
                </a:lnTo>
                <a:lnTo>
                  <a:pt x="6546232" y="5632303"/>
                </a:lnTo>
                <a:lnTo>
                  <a:pt x="6612262" y="5632708"/>
                </a:lnTo>
                <a:lnTo>
                  <a:pt x="6678445" y="5632844"/>
                </a:lnTo>
                <a:close/>
              </a:path>
            </a:pathLst>
          </a:custGeom>
          <a:ln w="52354">
            <a:solidFill>
              <a:srgbClr val="F8CC0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5279580" y="4556430"/>
            <a:ext cx="10208260" cy="27063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66775" marR="5080" indent="-854710">
              <a:lnSpc>
                <a:spcPts val="10720"/>
              </a:lnSpc>
            </a:pPr>
            <a:r>
              <a:rPr dirty="0" sz="8650" spc="-305" i="1">
                <a:solidFill>
                  <a:srgbClr val="0546A2"/>
                </a:solidFill>
                <a:latin typeface="Rockwell"/>
                <a:cs typeface="Rockwell"/>
              </a:rPr>
              <a:t>Vielen</a:t>
            </a:r>
            <a:r>
              <a:rPr dirty="0" sz="8650" spc="-28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8650" spc="-90" i="1">
                <a:solidFill>
                  <a:srgbClr val="0546A2"/>
                </a:solidFill>
                <a:latin typeface="Rockwell"/>
                <a:cs typeface="Rockwell"/>
              </a:rPr>
              <a:t>Dank</a:t>
            </a:r>
            <a:r>
              <a:rPr dirty="0" sz="8650" spc="-49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8650" spc="-20" i="1">
                <a:solidFill>
                  <a:srgbClr val="0546A2"/>
                </a:solidFill>
                <a:latin typeface="Rockwell"/>
                <a:cs typeface="Rockwell"/>
              </a:rPr>
              <a:t>für</a:t>
            </a:r>
            <a:r>
              <a:rPr dirty="0" sz="8650" spc="-43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8650" spc="-150" i="1">
                <a:solidFill>
                  <a:srgbClr val="0546A2"/>
                </a:solidFill>
                <a:latin typeface="Rockwell"/>
                <a:cs typeface="Rockwell"/>
              </a:rPr>
              <a:t>Ihre </a:t>
            </a:r>
            <a:r>
              <a:rPr dirty="0" sz="8650" spc="-285" i="1">
                <a:solidFill>
                  <a:srgbClr val="0546A2"/>
                </a:solidFill>
                <a:latin typeface="Rockwell"/>
                <a:cs typeface="Rockwell"/>
              </a:rPr>
              <a:t>Aufmerksamkeit!</a:t>
            </a:r>
            <a:endParaRPr sz="8650">
              <a:latin typeface="Rockwell"/>
              <a:cs typeface="Rockwel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67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704914"/>
            <a:ext cx="17149445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750" spc="-160" b="1">
                <a:solidFill>
                  <a:srgbClr val="0546A2"/>
                </a:solidFill>
                <a:latin typeface="Verdana"/>
                <a:cs typeface="Verdana"/>
              </a:rPr>
              <a:t>Literatur</a:t>
            </a:r>
            <a:r>
              <a:rPr dirty="0" sz="4750" spc="-26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05" b="1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4750" spc="-3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70" b="1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r>
              <a:rPr dirty="0" sz="4750" spc="-23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0" b="1">
                <a:solidFill>
                  <a:srgbClr val="0546A2"/>
                </a:solidFill>
                <a:latin typeface="Verdana"/>
                <a:cs typeface="Verdana"/>
              </a:rPr>
              <a:t>i.</a:t>
            </a:r>
            <a:r>
              <a:rPr dirty="0" sz="4750" spc="-3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0" b="1">
                <a:solidFill>
                  <a:srgbClr val="0546A2"/>
                </a:solidFill>
                <a:latin typeface="Verdana"/>
                <a:cs typeface="Verdana"/>
              </a:rPr>
              <a:t>d.</a:t>
            </a:r>
            <a:r>
              <a:rPr dirty="0" sz="4750" spc="-28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14" b="1">
                <a:solidFill>
                  <a:srgbClr val="0546A2"/>
                </a:solidFill>
                <a:latin typeface="Verdana"/>
                <a:cs typeface="Verdana"/>
              </a:rPr>
              <a:t>Gesundheitsforschung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895320" y="3624256"/>
            <a:ext cx="7427595" cy="62452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5275" marR="227329" indent="-283210">
              <a:lnSpc>
                <a:spcPct val="108300"/>
              </a:lnSpc>
              <a:spcBef>
                <a:spcPts val="100"/>
              </a:spcBef>
              <a:buChar char="•"/>
              <a:tabLst>
                <a:tab pos="295275" algn="l"/>
              </a:tabLst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Arnold,</a:t>
            </a:r>
            <a:r>
              <a:rPr dirty="0" sz="1650" spc="-1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D.,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Glässel,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A.,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Böttger,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14">
                <a:solidFill>
                  <a:srgbClr val="0546A2"/>
                </a:solidFill>
                <a:latin typeface="Verdana"/>
                <a:cs typeface="Verdana"/>
              </a:rPr>
              <a:t>T.,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Sarma,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N.,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Bethmann,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A.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&amp;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Narimani,</a:t>
            </a:r>
            <a:r>
              <a:rPr dirty="0" sz="1650" spc="-10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25">
                <a:solidFill>
                  <a:srgbClr val="0546A2"/>
                </a:solidFill>
                <a:latin typeface="Verdana"/>
                <a:cs typeface="Verdana"/>
              </a:rPr>
              <a:t>P.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(2022).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“What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Do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You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Need?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What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Are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You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Experiencing?”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Relationship</a:t>
            </a:r>
            <a:r>
              <a:rPr dirty="0" sz="16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Building</a:t>
            </a:r>
            <a:r>
              <a:rPr dirty="0" sz="16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and</a:t>
            </a:r>
            <a:r>
              <a:rPr dirty="0" sz="16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Power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Dynamics</a:t>
            </a:r>
            <a:r>
              <a:rPr dirty="0" sz="16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in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Participatory</a:t>
            </a:r>
            <a:r>
              <a:rPr dirty="0" sz="1650" spc="-114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Research</a:t>
            </a:r>
            <a:r>
              <a:rPr dirty="0" sz="1650" spc="-114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Projects:</a:t>
            </a:r>
            <a:r>
              <a:rPr dirty="0" sz="1650" spc="-114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Critical</a:t>
            </a:r>
            <a:r>
              <a:rPr dirty="0" sz="1650" spc="-1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Self-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Reflections</a:t>
            </a:r>
            <a:r>
              <a:rPr dirty="0" sz="1650" spc="-114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of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Researchers.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International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journal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of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environmental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research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and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public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health,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19(15).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https://doi.org/10.3390/ijerph19159336</a:t>
            </a:r>
            <a:endParaRPr sz="1650">
              <a:latin typeface="Verdana"/>
              <a:cs typeface="Verdana"/>
            </a:endParaRPr>
          </a:p>
          <a:p>
            <a:pPr marL="295275" marR="186690" indent="-283210">
              <a:lnSpc>
                <a:spcPct val="108300"/>
              </a:lnSpc>
              <a:spcBef>
                <a:spcPts val="985"/>
              </a:spcBef>
              <a:buChar char="•"/>
              <a:tabLst>
                <a:tab pos="295275" algn="l"/>
              </a:tabLst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Behrisch,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Wright,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14">
                <a:solidFill>
                  <a:srgbClr val="0546A2"/>
                </a:solidFill>
                <a:latin typeface="Verdana"/>
                <a:cs typeface="Verdana"/>
              </a:rPr>
              <a:t>T.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(2018).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Ko-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Produktion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von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Wissen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Partizipativen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Gesundheitsforschung.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S.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Selke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(Hrsg.),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Öffentliche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Gesellschaftswissenschaften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(S.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307-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321).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Springer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Fachmedien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Wiesbaden.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https://doi.org/10.1007/978-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3-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658-16710-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3_17</a:t>
            </a:r>
            <a:endParaRPr sz="1650">
              <a:latin typeface="Verdana"/>
              <a:cs typeface="Verdana"/>
            </a:endParaRPr>
          </a:p>
          <a:p>
            <a:pPr marL="295275" marR="43815" indent="-283210">
              <a:lnSpc>
                <a:spcPct val="108300"/>
              </a:lnSpc>
              <a:spcBef>
                <a:spcPts val="990"/>
              </a:spcBef>
              <a:buChar char="•"/>
              <a:tabLst>
                <a:tab pos="295275" algn="l"/>
              </a:tabLst>
            </a:pP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Bundesministerium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Bildung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Forschung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-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BMBF.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(2020). Digitalisierung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Medizin: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helfen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heilen.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  <a:hlinkClick r:id="rId5"/>
              </a:rPr>
              <a:t>https://www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.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bmbf.de/bmbf/shareddocs/kurzmeldungen/de/daten-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helfen-heilen.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html</a:t>
            </a:r>
            <a:endParaRPr sz="1650">
              <a:latin typeface="Verdana"/>
              <a:cs typeface="Verdana"/>
            </a:endParaRPr>
          </a:p>
          <a:p>
            <a:pPr marL="295275" indent="-282575">
              <a:lnSpc>
                <a:spcPct val="100000"/>
              </a:lnSpc>
              <a:spcBef>
                <a:spcPts val="1155"/>
              </a:spcBef>
              <a:buChar char="•"/>
              <a:tabLst>
                <a:tab pos="295275" algn="l"/>
              </a:tabLst>
            </a:pP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Gigerenzer,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G.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(2022).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Psychologie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des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Risikos.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Aus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Politik</a:t>
            </a:r>
            <a:endParaRPr sz="1650">
              <a:latin typeface="Verdana"/>
              <a:cs typeface="Verdana"/>
            </a:endParaRPr>
          </a:p>
          <a:p>
            <a:pPr marL="295275" marR="125095">
              <a:lnSpc>
                <a:spcPct val="108300"/>
              </a:lnSpc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Zeitgeschichte,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72(23-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25),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26–32.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  <a:hlinkClick r:id="rId6"/>
              </a:rPr>
              <a:t>https://www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.bpb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  <a:hlinkClick r:id="rId6"/>
              </a:rPr>
              <a:t>.de/shop/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zeitschriften/apuz/risikokompetenz-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2022/</a:t>
            </a:r>
            <a:endParaRPr sz="1650">
              <a:latin typeface="Verdana"/>
              <a:cs typeface="Verdana"/>
            </a:endParaRPr>
          </a:p>
          <a:p>
            <a:pPr marL="295275" marR="5080" indent="-283210">
              <a:lnSpc>
                <a:spcPct val="108300"/>
              </a:lnSpc>
              <a:spcBef>
                <a:spcPts val="985"/>
              </a:spcBef>
              <a:buChar char="•"/>
              <a:tabLst>
                <a:tab pos="295275" algn="l"/>
              </a:tabLst>
            </a:pP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Gigerenzer,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G.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Reinhardt,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A.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(2020).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„Wir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müssen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lernen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mitzudenken,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uns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informieren“.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https://www.deutschlandfunk.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de/risikoforscher-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zu-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covid-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19-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zahlen-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wir-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muessen-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lernen-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100.html</a:t>
            </a:r>
            <a:endParaRPr sz="165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0497780" y="3624256"/>
            <a:ext cx="7376159" cy="691578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5275" marR="653415" indent="-283210">
              <a:lnSpc>
                <a:spcPct val="108300"/>
              </a:lnSpc>
              <a:spcBef>
                <a:spcPts val="100"/>
              </a:spcBef>
              <a:buChar char="•"/>
              <a:tabLst>
                <a:tab pos="295275" algn="l"/>
              </a:tabLst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Herzberg,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(2020).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im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Gesundheitswesen.</a:t>
            </a:r>
            <a:r>
              <a:rPr dirty="0" sz="1650" spc="50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Perspektive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Patientinnen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Patienten.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Netzwerk</a:t>
            </a:r>
            <a:endParaRPr sz="1650">
              <a:latin typeface="Verdana"/>
              <a:cs typeface="Verdana"/>
            </a:endParaRPr>
          </a:p>
          <a:p>
            <a:pPr marL="295275" marR="5080" indent="-635">
              <a:lnSpc>
                <a:spcPct val="108300"/>
              </a:lnSpc>
            </a:pP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Qualitative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Gesundheitsforschung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(Hrsg.),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Perspektiven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qualitativer Gesundheitsforschung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(1.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Aufl.,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S.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26–36).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Beltz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Juventa.</a:t>
            </a:r>
            <a:endParaRPr sz="1650">
              <a:latin typeface="Verdana"/>
              <a:cs typeface="Verdana"/>
            </a:endParaRPr>
          </a:p>
          <a:p>
            <a:pPr marL="295275" marR="243204" indent="-283210">
              <a:lnSpc>
                <a:spcPct val="108300"/>
              </a:lnSpc>
              <a:spcBef>
                <a:spcPts val="985"/>
              </a:spcBef>
              <a:buChar char="•"/>
              <a:tabLst>
                <a:tab pos="295275" algn="l"/>
              </a:tabLst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Houwaart,</a:t>
            </a:r>
            <a:r>
              <a:rPr dirty="0" sz="1650" spc="-9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S.,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Salm,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S.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Krieger,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10">
                <a:solidFill>
                  <a:srgbClr val="0546A2"/>
                </a:solidFill>
                <a:latin typeface="Verdana"/>
                <a:cs typeface="Verdana"/>
              </a:rPr>
              <a:t>T.</a:t>
            </a:r>
            <a:r>
              <a:rPr dirty="0" sz="16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(2021).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Was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ist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Partizipative Gesundheitsforschung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welche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Chancen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bietet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die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organisierte</a:t>
            </a:r>
            <a:r>
              <a:rPr dirty="0" sz="16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Selbsthilfe?</a:t>
            </a:r>
            <a:r>
              <a:rPr dirty="0" sz="16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(Selbsthilfegruppenjahrbuch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2021). Gießen.</a:t>
            </a:r>
            <a:endParaRPr sz="1650">
              <a:latin typeface="Verdana"/>
              <a:cs typeface="Verdana"/>
            </a:endParaRPr>
          </a:p>
          <a:p>
            <a:pPr marL="295275" marR="527685" indent="-283210">
              <a:lnSpc>
                <a:spcPct val="108300"/>
              </a:lnSpc>
              <a:spcBef>
                <a:spcPts val="990"/>
              </a:spcBef>
              <a:buChar char="•"/>
              <a:tabLst>
                <a:tab pos="295275" algn="l"/>
              </a:tabLst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Nieke,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Eicher,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(2022).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Planung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Durchführung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partizipativer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Forschungsprojekte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Alternsforschung: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Ein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Handbuch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Forschende.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Universität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Zürich,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Zentrum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für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Gerontologie.</a:t>
            </a:r>
            <a:endParaRPr sz="1650">
              <a:latin typeface="Verdana"/>
              <a:cs typeface="Verdana"/>
            </a:endParaRPr>
          </a:p>
          <a:p>
            <a:pPr marL="295275" marR="290195" indent="-283210">
              <a:lnSpc>
                <a:spcPct val="108300"/>
              </a:lnSpc>
              <a:spcBef>
                <a:spcPts val="990"/>
              </a:spcBef>
              <a:buChar char="•"/>
              <a:tabLst>
                <a:tab pos="295275" algn="l"/>
              </a:tabLst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Ries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Marketing.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(2020).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Marketing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Kommunikation.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https://ries- marketing.de/</a:t>
            </a:r>
            <a:endParaRPr sz="1650">
              <a:latin typeface="Verdana"/>
              <a:cs typeface="Verdana"/>
            </a:endParaRPr>
          </a:p>
          <a:p>
            <a:pPr marL="295275" marR="113030" indent="-283210">
              <a:lnSpc>
                <a:spcPct val="108300"/>
              </a:lnSpc>
              <a:spcBef>
                <a:spcPts val="985"/>
              </a:spcBef>
              <a:buChar char="•"/>
              <a:tabLst>
                <a:tab pos="295275" algn="l"/>
              </a:tabLst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Schicktanz,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S.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(2009).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Zum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Stellenwert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Betroffenheit,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Öffentlichkeit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Deliberation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im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empirical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turn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Medizinethik.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Ethik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Medizin,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21(3),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223-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234.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https://doi.org/10.1007/ s00481-009-0020-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0</a:t>
            </a:r>
            <a:endParaRPr sz="1650">
              <a:latin typeface="Verdana"/>
              <a:cs typeface="Verdana"/>
            </a:endParaRPr>
          </a:p>
          <a:p>
            <a:pPr marL="295275" marR="89535" indent="-283210">
              <a:lnSpc>
                <a:spcPct val="108300"/>
              </a:lnSpc>
              <a:spcBef>
                <a:spcPts val="990"/>
              </a:spcBef>
              <a:buChar char="•"/>
              <a:tabLst>
                <a:tab pos="295275" algn="l"/>
              </a:tabLst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Schweda,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M.,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Schicktanz,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S.,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Raz,</a:t>
            </a:r>
            <a:r>
              <a:rPr dirty="0" sz="16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A.,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Silvers,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A.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(2017).</a:t>
            </a:r>
            <a:r>
              <a:rPr dirty="0" sz="16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Beyond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cultural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stereotyping: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views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on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end-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of-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life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decision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making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among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religious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and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secular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persons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the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USA,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Germany,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and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Israel.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BMC</a:t>
            </a:r>
            <a:r>
              <a:rPr dirty="0" sz="16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Medical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Ethics,</a:t>
            </a:r>
            <a:r>
              <a:rPr dirty="0" sz="16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18:13.</a:t>
            </a:r>
            <a:r>
              <a:rPr dirty="0" sz="16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https://doi.org/10.1186/s12910-017-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0170-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4</a:t>
            </a:r>
            <a:endParaRPr sz="1650">
              <a:latin typeface="Verdana"/>
              <a:cs typeface="Verdana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68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704914"/>
            <a:ext cx="17149445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750" spc="-160" b="1">
                <a:solidFill>
                  <a:srgbClr val="0546A2"/>
                </a:solidFill>
                <a:latin typeface="Verdana"/>
                <a:cs typeface="Verdana"/>
              </a:rPr>
              <a:t>Literatur</a:t>
            </a:r>
            <a:r>
              <a:rPr dirty="0" sz="4750" spc="-26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05" b="1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4750" spc="-3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70" b="1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r>
              <a:rPr dirty="0" sz="4750" spc="-23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0" b="1">
                <a:solidFill>
                  <a:srgbClr val="0546A2"/>
                </a:solidFill>
                <a:latin typeface="Verdana"/>
                <a:cs typeface="Verdana"/>
              </a:rPr>
              <a:t>i.</a:t>
            </a:r>
            <a:r>
              <a:rPr dirty="0" sz="4750" spc="-3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0" b="1">
                <a:solidFill>
                  <a:srgbClr val="0546A2"/>
                </a:solidFill>
                <a:latin typeface="Verdana"/>
                <a:cs typeface="Verdana"/>
              </a:rPr>
              <a:t>d.</a:t>
            </a:r>
            <a:r>
              <a:rPr dirty="0" sz="4750" spc="-28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14" b="1">
                <a:solidFill>
                  <a:srgbClr val="0546A2"/>
                </a:solidFill>
                <a:latin typeface="Verdana"/>
                <a:cs typeface="Verdana"/>
              </a:rPr>
              <a:t>Gesundheitsforschung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903471" y="3624256"/>
            <a:ext cx="7412990" cy="59734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5275" marR="67310" indent="-283210">
              <a:lnSpc>
                <a:spcPct val="108300"/>
              </a:lnSpc>
              <a:spcBef>
                <a:spcPts val="100"/>
              </a:spcBef>
              <a:buChar char="•"/>
              <a:tabLst>
                <a:tab pos="295275" algn="l"/>
              </a:tabLst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Stark,</a:t>
            </a:r>
            <a:r>
              <a:rPr dirty="0" sz="1650" spc="-9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K.,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Olden,</a:t>
            </a:r>
            <a:r>
              <a:rPr dirty="0" sz="1650" spc="-9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M.,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Brandl,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C.,</a:t>
            </a:r>
            <a:r>
              <a:rPr dirty="0" sz="1650" spc="-9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Dietl,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A.,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Zimmermann,</a:t>
            </a:r>
            <a:r>
              <a:rPr dirty="0" sz="1650" spc="-9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M.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E., Schelter,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C.,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...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Heid,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(2015).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The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German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AugUR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study: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study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protocol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of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prospective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study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to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investigate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chronic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diseases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the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elderly.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BMC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geriatrics,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15,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1-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8.</a:t>
            </a:r>
            <a:endParaRPr sz="1650">
              <a:latin typeface="Verdana"/>
              <a:cs typeface="Verdana"/>
            </a:endParaRPr>
          </a:p>
          <a:p>
            <a:pPr marL="295275" marR="648970" indent="-283210">
              <a:lnSpc>
                <a:spcPct val="108300"/>
              </a:lnSpc>
              <a:spcBef>
                <a:spcPts val="985"/>
              </a:spcBef>
              <a:buChar char="•"/>
              <a:tabLst>
                <a:tab pos="295275" algn="l"/>
              </a:tabLst>
            </a:pP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Unger,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H.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von.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(2014).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Partizipative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Forschung.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Springer Fachmedien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 Wiesbaden.</a:t>
            </a:r>
            <a:r>
              <a:rPr dirty="0" sz="16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https://doi.org/10.1007/978-3-658-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01290-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8</a:t>
            </a:r>
            <a:endParaRPr sz="1650">
              <a:latin typeface="Verdana"/>
              <a:cs typeface="Verdana"/>
            </a:endParaRPr>
          </a:p>
          <a:p>
            <a:pPr marL="295275" marR="298450" indent="-283210">
              <a:lnSpc>
                <a:spcPct val="108300"/>
              </a:lnSpc>
              <a:spcBef>
                <a:spcPts val="990"/>
              </a:spcBef>
              <a:buChar char="•"/>
              <a:tabLst>
                <a:tab pos="295275" algn="l"/>
              </a:tabLst>
            </a:pP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Weltärztebund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(WMA):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Ethische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Grundsätze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medizinische Versorgung</a:t>
            </a:r>
            <a:r>
              <a:rPr dirty="0" sz="16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am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Menschen.</a:t>
            </a:r>
            <a:r>
              <a:rPr dirty="0" sz="16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Deklaration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Helsinki.</a:t>
            </a:r>
            <a:r>
              <a:rPr dirty="0" sz="16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Fortaleza 2013.</a:t>
            </a:r>
            <a:endParaRPr sz="1650">
              <a:latin typeface="Verdana"/>
              <a:cs typeface="Verdana"/>
            </a:endParaRPr>
          </a:p>
          <a:p>
            <a:pPr marL="295275" marR="5080" indent="-283210">
              <a:lnSpc>
                <a:spcPct val="108300"/>
              </a:lnSpc>
              <a:spcBef>
                <a:spcPts val="990"/>
              </a:spcBef>
              <a:buChar char="•"/>
              <a:tabLst>
                <a:tab pos="295275" algn="l"/>
              </a:tabLst>
            </a:pP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Winkler,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10">
                <a:solidFill>
                  <a:srgbClr val="0546A2"/>
                </a:solidFill>
                <a:latin typeface="Verdana"/>
                <a:cs typeface="Verdana"/>
              </a:rPr>
              <a:t>T.</a:t>
            </a:r>
            <a:r>
              <a:rPr dirty="0" sz="16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(2022).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AugUR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–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Augenstudie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Universität Regensburg.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Abgerufen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am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23.08.2023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unter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URL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https://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  <a:hlinkClick r:id="rId5"/>
              </a:rPr>
              <a:t>www.uni-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  <a:hlinkClick r:id="rId5"/>
              </a:rPr>
              <a:t>regensburg.de/medizin/epidemiologie-praeventivmedizin/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genetische-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epidemiologie/augur/index.html</a:t>
            </a:r>
            <a:endParaRPr sz="1650">
              <a:latin typeface="Verdana"/>
              <a:cs typeface="Verdana"/>
            </a:endParaRPr>
          </a:p>
          <a:p>
            <a:pPr marL="295275" marR="316230" indent="-283210">
              <a:lnSpc>
                <a:spcPct val="108300"/>
              </a:lnSpc>
              <a:spcBef>
                <a:spcPts val="990"/>
              </a:spcBef>
              <a:buChar char="•"/>
              <a:tabLst>
                <a:tab pos="295275" algn="l"/>
              </a:tabLst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Wright,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M.,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Block,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M.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35">
                <a:solidFill>
                  <a:srgbClr val="0546A2"/>
                </a:solidFill>
                <a:latin typeface="Verdana"/>
                <a:cs typeface="Verdana"/>
              </a:rPr>
              <a:t>Unger,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H.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(2007).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Stufen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der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Partizipation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Gesundheitsförderung.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Gesundheit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Berlin- Brandenburg</a:t>
            </a:r>
            <a:r>
              <a:rPr dirty="0" sz="16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e.V.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(Vorsitz),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13.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bundesweiter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Kongress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Armut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Gesundheit: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Teilhabe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stärken-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Empowerment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fördern- Gesundheitschancen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verbessern,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Berlin.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https://www.armut-</a:t>
            </a:r>
            <a:endParaRPr sz="1650">
              <a:latin typeface="Verdana"/>
              <a:cs typeface="Verdana"/>
            </a:endParaRPr>
          </a:p>
          <a:p>
            <a:pPr marL="295275">
              <a:lnSpc>
                <a:spcPct val="100000"/>
              </a:lnSpc>
              <a:spcBef>
                <a:spcPts val="160"/>
              </a:spcBef>
              <a:tabLst>
                <a:tab pos="6647180" algn="l"/>
              </a:tabLst>
            </a:pP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und-gesundheit.de/uploads/tx_gbbkongressarchiv/Wright</a:t>
            </a:r>
            <a:r>
              <a:rPr dirty="0" u="sng" sz="1650">
                <a:solidFill>
                  <a:srgbClr val="0546A2"/>
                </a:solidFill>
                <a:uFill>
                  <a:solidFill>
                    <a:srgbClr val="0445A1"/>
                  </a:solidFill>
                </a:uFill>
                <a:latin typeface="Verdana"/>
                <a:cs typeface="Verdana"/>
              </a:rPr>
              <a:t>	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M.pdf</a:t>
            </a:r>
            <a:endParaRPr sz="1650">
              <a:latin typeface="Verdana"/>
              <a:cs typeface="Verdana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69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704914"/>
            <a:ext cx="17909540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750" spc="-160" b="1">
                <a:solidFill>
                  <a:srgbClr val="0546A2"/>
                </a:solidFill>
                <a:latin typeface="Verdana"/>
                <a:cs typeface="Verdana"/>
              </a:rPr>
              <a:t>Literatur</a:t>
            </a:r>
            <a:r>
              <a:rPr dirty="0" sz="4750" spc="-25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00" b="1">
                <a:solidFill>
                  <a:srgbClr val="0546A2"/>
                </a:solidFill>
                <a:latin typeface="Verdana"/>
                <a:cs typeface="Verdana"/>
              </a:rPr>
              <a:t>zum</a:t>
            </a:r>
            <a:r>
              <a:rPr dirty="0" sz="4750" spc="-23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30" b="1">
                <a:solidFill>
                  <a:srgbClr val="0546A2"/>
                </a:solidFill>
                <a:latin typeface="Verdana"/>
                <a:cs typeface="Verdana"/>
              </a:rPr>
              <a:t>Thema</a:t>
            </a:r>
            <a:r>
              <a:rPr dirty="0" sz="4750" spc="-23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70" b="1">
                <a:solidFill>
                  <a:srgbClr val="0546A2"/>
                </a:solidFill>
                <a:latin typeface="Verdana"/>
                <a:cs typeface="Verdana"/>
              </a:rPr>
              <a:t>Forschungsfrage</a:t>
            </a:r>
            <a:r>
              <a:rPr dirty="0" sz="4750" spc="-23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560" b="1">
                <a:solidFill>
                  <a:srgbClr val="0546A2"/>
                </a:solidFill>
                <a:latin typeface="Verdana"/>
                <a:cs typeface="Verdana"/>
              </a:rPr>
              <a:t>(</a:t>
            </a:r>
            <a:r>
              <a:rPr dirty="0" sz="4750" spc="-125" b="1">
                <a:solidFill>
                  <a:srgbClr val="0546A2"/>
                </a:solidFill>
                <a:latin typeface="Verdana"/>
                <a:cs typeface="Verdana"/>
              </a:rPr>
              <a:t>G</a:t>
            </a:r>
            <a:r>
              <a:rPr dirty="0" sz="4750" spc="-130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4750" spc="-170" b="1">
                <a:solidFill>
                  <a:srgbClr val="0546A2"/>
                </a:solidFill>
                <a:latin typeface="Verdana"/>
                <a:cs typeface="Verdana"/>
              </a:rPr>
              <a:t>u</a:t>
            </a:r>
            <a:r>
              <a:rPr dirty="0" sz="4750" spc="-135" b="1">
                <a:solidFill>
                  <a:srgbClr val="0546A2"/>
                </a:solidFill>
                <a:latin typeface="Verdana"/>
                <a:cs typeface="Verdana"/>
              </a:rPr>
              <a:t>p</a:t>
            </a:r>
            <a:r>
              <a:rPr dirty="0" sz="4750" spc="-95" b="1">
                <a:solidFill>
                  <a:srgbClr val="0546A2"/>
                </a:solidFill>
                <a:latin typeface="Verdana"/>
                <a:cs typeface="Verdana"/>
              </a:rPr>
              <a:t>pe</a:t>
            </a:r>
            <a:r>
              <a:rPr dirty="0" sz="4750" spc="-140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4750" spc="-160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4750" spc="-145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4750" spc="-95" b="1">
                <a:solidFill>
                  <a:srgbClr val="0546A2"/>
                </a:solidFill>
                <a:latin typeface="Verdana"/>
                <a:cs typeface="Verdana"/>
              </a:rPr>
              <a:t>be</a:t>
            </a:r>
            <a:r>
              <a:rPr dirty="0" sz="4750" spc="-125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4750" spc="-490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4750" spc="-290" b="1">
                <a:solidFill>
                  <a:srgbClr val="0546A2"/>
                </a:solidFill>
                <a:latin typeface="Verdana"/>
                <a:cs typeface="Verdana"/>
              </a:rPr>
              <a:t>)</a:t>
            </a:r>
            <a:r>
              <a:rPr dirty="0" sz="4750" spc="60" b="1">
                <a:solidFill>
                  <a:srgbClr val="0546A2"/>
                </a:solidFill>
                <a:latin typeface="Verdana"/>
                <a:cs typeface="Verdana"/>
              </a:rPr>
              <a:t>: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903471" y="3624256"/>
            <a:ext cx="6985634" cy="31457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5275" marR="5080" indent="-283210">
              <a:lnSpc>
                <a:spcPct val="108300"/>
              </a:lnSpc>
              <a:spcBef>
                <a:spcPts val="100"/>
              </a:spcBef>
              <a:buChar char="•"/>
              <a:tabLst>
                <a:tab pos="295275" algn="l"/>
              </a:tabLst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Döring,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N.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Bortz,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J.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(op.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2016c).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Forschungsthema.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N.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Döring,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J.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Bortz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Pöschl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(Hrsg.),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Springer-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Lehrbuch. Forschungsmethoden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Evaluation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Sozial-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und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Humanwissenschaften: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194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Abbildungen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167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Tabellen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(5.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vollständig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überarbeitete,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aktualisierte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erweiterte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Aufl.,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S.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143–155).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Springer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Medizin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Verlag. https://doi.org/10.1007/978-3-642-41089-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5_5</a:t>
            </a:r>
            <a:endParaRPr sz="1650">
              <a:latin typeface="Verdana"/>
              <a:cs typeface="Verdana"/>
            </a:endParaRPr>
          </a:p>
          <a:p>
            <a:pPr marL="295275" marR="125095" indent="-283210">
              <a:lnSpc>
                <a:spcPct val="108300"/>
              </a:lnSpc>
              <a:spcBef>
                <a:spcPts val="985"/>
              </a:spcBef>
              <a:buChar char="•"/>
              <a:tabLst>
                <a:tab pos="295275" algn="l"/>
              </a:tabLst>
            </a:pP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Sebe-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Opfermann,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(2016).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Fragen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Fragen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–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was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ist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gute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Forschungsfrage?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N.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Dunker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(Hrsg.),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Wege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durch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Forschungsdschungel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(S.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21–36).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Springer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Fachmedien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Wiesbaden.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https://doi.org/10.1007/978-3-658-12095-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5_</a:t>
            </a:r>
            <a:endParaRPr sz="1650">
              <a:latin typeface="Verdana"/>
              <a:cs typeface="Verdana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17208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5">
                <a:solidFill>
                  <a:srgbClr val="0546A2"/>
                </a:solidFill>
                <a:latin typeface="Verdana"/>
                <a:cs typeface="Verdana"/>
              </a:rPr>
              <a:t>7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1765915" cy="1005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400" spc="-145" b="1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6400" spc="-37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20" b="1">
                <a:solidFill>
                  <a:srgbClr val="0546A2"/>
                </a:solidFill>
                <a:latin typeface="Verdana"/>
                <a:cs typeface="Verdana"/>
              </a:rPr>
              <a:t>Bedeutung</a:t>
            </a:r>
            <a:r>
              <a:rPr dirty="0" sz="6400" spc="-3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04" b="1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6400" spc="-34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95" b="1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6400" spc="-3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5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endParaRPr sz="64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589345" y="3515538"/>
            <a:ext cx="10243185" cy="53028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13970">
              <a:lnSpc>
                <a:spcPct val="100400"/>
              </a:lnSpc>
              <a:spcBef>
                <a:spcPts val="90"/>
              </a:spcBef>
            </a:pPr>
            <a:r>
              <a:rPr dirty="0" sz="5750" spc="-500" i="1">
                <a:solidFill>
                  <a:srgbClr val="0546A2"/>
                </a:solidFill>
                <a:latin typeface="Rockwell"/>
                <a:cs typeface="Rockwell"/>
              </a:rPr>
              <a:t>W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a</a:t>
            </a:r>
            <a:r>
              <a:rPr dirty="0" sz="5750" spc="55" i="1">
                <a:solidFill>
                  <a:srgbClr val="0546A2"/>
                </a:solidFill>
                <a:latin typeface="Rockwell"/>
                <a:cs typeface="Rockwell"/>
              </a:rPr>
              <a:t>r</a:t>
            </a:r>
            <a:r>
              <a:rPr dirty="0" sz="5750" spc="-90" i="1">
                <a:solidFill>
                  <a:srgbClr val="0546A2"/>
                </a:solidFill>
                <a:latin typeface="Rockwell"/>
                <a:cs typeface="Rockwell"/>
              </a:rPr>
              <a:t>u</a:t>
            </a:r>
            <a:r>
              <a:rPr dirty="0" sz="5750" spc="55" i="1">
                <a:solidFill>
                  <a:srgbClr val="0546A2"/>
                </a:solidFill>
                <a:latin typeface="Rockwell"/>
                <a:cs typeface="Rockwell"/>
              </a:rPr>
              <a:t>m</a:t>
            </a:r>
            <a:r>
              <a:rPr dirty="0" sz="5750" spc="-28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00" i="1">
                <a:solidFill>
                  <a:srgbClr val="0546A2"/>
                </a:solidFill>
                <a:latin typeface="Rockwell"/>
                <a:cs typeface="Rockwell"/>
              </a:rPr>
              <a:t>sollten</a:t>
            </a:r>
            <a:r>
              <a:rPr dirty="0" sz="5750" spc="-27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70" i="1">
                <a:solidFill>
                  <a:srgbClr val="0546A2"/>
                </a:solidFill>
                <a:latin typeface="Rockwell"/>
                <a:cs typeface="Rockwell"/>
              </a:rPr>
              <a:t>Patient*innen </a:t>
            </a:r>
            <a:r>
              <a:rPr dirty="0" sz="5750" spc="-80" i="1">
                <a:solidFill>
                  <a:srgbClr val="0546A2"/>
                </a:solidFill>
                <a:latin typeface="Rockwell"/>
                <a:cs typeface="Rockwell"/>
              </a:rPr>
              <a:t>speziell</a:t>
            </a:r>
            <a:r>
              <a:rPr dirty="0" sz="5750" spc="-17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an</a:t>
            </a:r>
            <a:r>
              <a:rPr dirty="0" sz="5750" spc="-16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10" i="1">
                <a:solidFill>
                  <a:srgbClr val="0546A2"/>
                </a:solidFill>
                <a:latin typeface="Rockwell"/>
                <a:cs typeface="Rockwell"/>
              </a:rPr>
              <a:t>Forschungsstudien </a:t>
            </a:r>
            <a:r>
              <a:rPr dirty="0" sz="5750" spc="-110" b="1" i="1">
                <a:solidFill>
                  <a:srgbClr val="0546A2"/>
                </a:solidFill>
                <a:latin typeface="Rockwell-BoldItalic"/>
                <a:cs typeface="Rockwell-BoldItalic"/>
              </a:rPr>
              <a:t>partizipativ</a:t>
            </a:r>
            <a:r>
              <a:rPr dirty="0" sz="5750" spc="-185" b="1" i="1">
                <a:solidFill>
                  <a:srgbClr val="0546A2"/>
                </a:solidFill>
                <a:latin typeface="Rockwell-BoldItalic"/>
                <a:cs typeface="Rockwell-BoldItalic"/>
              </a:rPr>
              <a:t> </a:t>
            </a:r>
            <a:r>
              <a:rPr dirty="0" sz="5750" spc="-30" i="1">
                <a:solidFill>
                  <a:srgbClr val="0546A2"/>
                </a:solidFill>
                <a:latin typeface="Rockwell"/>
                <a:cs typeface="Rockwell"/>
              </a:rPr>
              <a:t>teilnehmen,</a:t>
            </a:r>
            <a:endParaRPr sz="5750">
              <a:latin typeface="Rockwell"/>
              <a:cs typeface="Rockwell"/>
            </a:endParaRPr>
          </a:p>
          <a:p>
            <a:pPr marL="12700" marR="826135">
              <a:lnSpc>
                <a:spcPts val="6930"/>
              </a:lnSpc>
              <a:spcBef>
                <a:spcPts val="95"/>
              </a:spcBef>
            </a:pP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die</a:t>
            </a:r>
            <a:r>
              <a:rPr dirty="0" sz="5750" spc="-33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25" i="1">
                <a:solidFill>
                  <a:srgbClr val="0546A2"/>
                </a:solidFill>
                <a:latin typeface="Rockwell"/>
                <a:cs typeface="Rockwell"/>
              </a:rPr>
              <a:t>große</a:t>
            </a:r>
            <a:r>
              <a:rPr dirty="0" sz="5750" spc="-32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70" i="1">
                <a:solidFill>
                  <a:srgbClr val="0546A2"/>
                </a:solidFill>
                <a:latin typeface="Rockwell"/>
                <a:cs typeface="Rockwell"/>
              </a:rPr>
              <a:t>Datenmengen </a:t>
            </a:r>
            <a:r>
              <a:rPr dirty="0" sz="5750" i="1">
                <a:solidFill>
                  <a:srgbClr val="0546A2"/>
                </a:solidFill>
                <a:latin typeface="Rockwell"/>
                <a:cs typeface="Rockwell"/>
              </a:rPr>
              <a:t>mit</a:t>
            </a:r>
            <a:r>
              <a:rPr dirty="0" sz="5750" spc="-260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120" i="1">
                <a:solidFill>
                  <a:srgbClr val="0546A2"/>
                </a:solidFill>
                <a:latin typeface="Rockwell"/>
                <a:cs typeface="Rockwell"/>
              </a:rPr>
              <a:t>komplexen</a:t>
            </a:r>
            <a:r>
              <a:rPr dirty="0" sz="5750" spc="-24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95" i="1">
                <a:solidFill>
                  <a:srgbClr val="0546A2"/>
                </a:solidFill>
                <a:latin typeface="Rockwell"/>
                <a:cs typeface="Rockwell"/>
              </a:rPr>
              <a:t>statistischen </a:t>
            </a:r>
            <a:r>
              <a:rPr dirty="0" sz="5750" spc="-90" i="1">
                <a:solidFill>
                  <a:srgbClr val="0546A2"/>
                </a:solidFill>
                <a:latin typeface="Rockwell"/>
                <a:cs typeface="Rockwell"/>
              </a:rPr>
              <a:t>Methoden</a:t>
            </a:r>
            <a:r>
              <a:rPr dirty="0" sz="5750" spc="-265" i="1">
                <a:solidFill>
                  <a:srgbClr val="0546A2"/>
                </a:solidFill>
                <a:latin typeface="Rockwell"/>
                <a:cs typeface="Rockwell"/>
              </a:rPr>
              <a:t> </a:t>
            </a:r>
            <a:r>
              <a:rPr dirty="0" sz="5750" spc="-40" i="1">
                <a:solidFill>
                  <a:srgbClr val="0546A2"/>
                </a:solidFill>
                <a:latin typeface="Rockwell"/>
                <a:cs typeface="Rockwell"/>
              </a:rPr>
              <a:t>analysieren?</a:t>
            </a:r>
            <a:endParaRPr sz="5750">
              <a:latin typeface="Rockwell"/>
              <a:cs typeface="Rockwell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381760" y="3790950"/>
            <a:ext cx="3769518" cy="3853285"/>
          </a:xfrm>
          <a:prstGeom prst="rect">
            <a:avLst/>
          </a:prstGeom>
        </p:spPr>
      </p:pic>
      <p:sp>
        <p:nvSpPr>
          <p:cNvPr id="15" name="object 15" descr=""/>
          <p:cNvSpPr txBox="1"/>
          <p:nvPr/>
        </p:nvSpPr>
        <p:spPr>
          <a:xfrm>
            <a:off x="14122995" y="7721448"/>
            <a:ext cx="418401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(Image</a:t>
            </a:r>
            <a:r>
              <a:rPr dirty="0" sz="1900" spc="-1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by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45" i="1">
                <a:solidFill>
                  <a:srgbClr val="0546A2"/>
                </a:solidFill>
                <a:latin typeface="Verdana"/>
                <a:cs typeface="Verdana"/>
              </a:rPr>
              <a:t>macrovector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on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Freepik)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70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704914"/>
            <a:ext cx="17628870" cy="14833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90"/>
              </a:spcBef>
            </a:pPr>
            <a:r>
              <a:rPr dirty="0" sz="4750" spc="-160" b="1">
                <a:solidFill>
                  <a:srgbClr val="0546A2"/>
                </a:solidFill>
                <a:latin typeface="Verdana"/>
                <a:cs typeface="Verdana"/>
              </a:rPr>
              <a:t>Literatur</a:t>
            </a:r>
            <a:r>
              <a:rPr dirty="0" sz="4750" spc="-24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05" b="1">
                <a:solidFill>
                  <a:srgbClr val="0546A2"/>
                </a:solidFill>
                <a:latin typeface="Verdana"/>
                <a:cs typeface="Verdana"/>
              </a:rPr>
              <a:t>zur</a:t>
            </a:r>
            <a:r>
              <a:rPr dirty="0" sz="4750" spc="-2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65" b="1">
                <a:solidFill>
                  <a:srgbClr val="0546A2"/>
                </a:solidFill>
                <a:latin typeface="Verdana"/>
                <a:cs typeface="Verdana"/>
              </a:rPr>
              <a:t>Entwicklung</a:t>
            </a:r>
            <a:r>
              <a:rPr dirty="0" sz="4750" spc="-2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14" b="1">
                <a:solidFill>
                  <a:srgbClr val="0546A2"/>
                </a:solidFill>
                <a:latin typeface="Verdana"/>
                <a:cs typeface="Verdana"/>
              </a:rPr>
              <a:t>eines</a:t>
            </a:r>
            <a:r>
              <a:rPr dirty="0" sz="4750" spc="-2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25" b="1">
                <a:solidFill>
                  <a:srgbClr val="0546A2"/>
                </a:solidFill>
                <a:latin typeface="Verdana"/>
                <a:cs typeface="Verdana"/>
              </a:rPr>
              <a:t>Erhebungsinstruments </a:t>
            </a:r>
            <a:r>
              <a:rPr dirty="0" sz="4750" spc="-545" b="1">
                <a:solidFill>
                  <a:srgbClr val="0546A2"/>
                </a:solidFill>
                <a:latin typeface="Verdana"/>
                <a:cs typeface="Verdana"/>
              </a:rPr>
              <a:t>(</a:t>
            </a:r>
            <a:r>
              <a:rPr dirty="0" sz="4750" spc="-110" b="1">
                <a:solidFill>
                  <a:srgbClr val="0546A2"/>
                </a:solidFill>
                <a:latin typeface="Verdana"/>
                <a:cs typeface="Verdana"/>
              </a:rPr>
              <a:t>G</a:t>
            </a:r>
            <a:r>
              <a:rPr dirty="0" sz="4750" spc="-114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4750" spc="-155" b="1">
                <a:solidFill>
                  <a:srgbClr val="0546A2"/>
                </a:solidFill>
                <a:latin typeface="Verdana"/>
                <a:cs typeface="Verdana"/>
              </a:rPr>
              <a:t>u</a:t>
            </a:r>
            <a:r>
              <a:rPr dirty="0" sz="4750" spc="-114" b="1">
                <a:solidFill>
                  <a:srgbClr val="0546A2"/>
                </a:solidFill>
                <a:latin typeface="Verdana"/>
                <a:cs typeface="Verdana"/>
              </a:rPr>
              <a:t>p</a:t>
            </a:r>
            <a:r>
              <a:rPr dirty="0" sz="4750" spc="-80" b="1">
                <a:solidFill>
                  <a:srgbClr val="0546A2"/>
                </a:solidFill>
                <a:latin typeface="Verdana"/>
                <a:cs typeface="Verdana"/>
              </a:rPr>
              <a:t>pe</a:t>
            </a:r>
            <a:r>
              <a:rPr dirty="0" sz="4750" spc="-125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4750" spc="-145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4750" spc="-130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4750" spc="-80" b="1">
                <a:solidFill>
                  <a:srgbClr val="0546A2"/>
                </a:solidFill>
                <a:latin typeface="Verdana"/>
                <a:cs typeface="Verdana"/>
              </a:rPr>
              <a:t>be</a:t>
            </a:r>
            <a:r>
              <a:rPr dirty="0" sz="4750" spc="-11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4750" spc="-47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4750" spc="75" b="1">
                <a:solidFill>
                  <a:srgbClr val="0546A2"/>
                </a:solidFill>
                <a:latin typeface="Verdana"/>
                <a:cs typeface="Verdana"/>
              </a:rPr>
              <a:t>)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903471" y="3624256"/>
            <a:ext cx="7374890" cy="6119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5275" marR="1025525" indent="-283210">
              <a:lnSpc>
                <a:spcPct val="108300"/>
              </a:lnSpc>
              <a:spcBef>
                <a:spcPts val="100"/>
              </a:spcBef>
              <a:buChar char="•"/>
              <a:tabLst>
                <a:tab pos="295275" algn="l"/>
              </a:tabLst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Döring,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N.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Bortz,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J.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(op.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2016c).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Untersuchungsdesign.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N.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Döring,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J.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Bortz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Pöschl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(Hrsg.),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Springer-</a:t>
            </a:r>
            <a:endParaRPr sz="1650">
              <a:latin typeface="Verdana"/>
              <a:cs typeface="Verdana"/>
            </a:endParaRPr>
          </a:p>
          <a:p>
            <a:pPr marL="295275">
              <a:lnSpc>
                <a:spcPct val="100000"/>
              </a:lnSpc>
              <a:spcBef>
                <a:spcPts val="160"/>
              </a:spcBef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Lehrbuch.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Forschungsmethoden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Evaluation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Sozial-</a:t>
            </a:r>
            <a:endParaRPr sz="1650">
              <a:latin typeface="Verdana"/>
              <a:cs typeface="Verdana"/>
            </a:endParaRPr>
          </a:p>
          <a:p>
            <a:pPr marL="295275" marR="48895">
              <a:lnSpc>
                <a:spcPct val="108300"/>
              </a:lnSpc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Humanwissenschaften: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194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Abbildungen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167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Tabellen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(5.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vollständig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überarbeitete,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aktualisierte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erweiterte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Aufl.,</a:t>
            </a:r>
            <a:endParaRPr sz="1650">
              <a:latin typeface="Verdana"/>
              <a:cs typeface="Verdana"/>
            </a:endParaRPr>
          </a:p>
          <a:p>
            <a:pPr marL="295275" marR="2065655">
              <a:lnSpc>
                <a:spcPct val="108300"/>
              </a:lnSpc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S.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181–220).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Springer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Medizin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Verlag. https://doi.org/10.1007/978-3-642-41089-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5_7</a:t>
            </a:r>
            <a:endParaRPr sz="1650">
              <a:latin typeface="Verdana"/>
              <a:cs typeface="Verdana"/>
            </a:endParaRPr>
          </a:p>
          <a:p>
            <a:pPr marL="295275" marR="271780" indent="-283210">
              <a:lnSpc>
                <a:spcPct val="108300"/>
              </a:lnSpc>
              <a:spcBef>
                <a:spcPts val="990"/>
              </a:spcBef>
              <a:buChar char="•"/>
              <a:tabLst>
                <a:tab pos="295275" algn="l"/>
              </a:tabLst>
            </a:pP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M-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Pohl.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(2022).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The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HLS19-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DIGI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Instrument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to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measure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Digital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Health</a:t>
            </a:r>
            <a:r>
              <a:rPr dirty="0" sz="1650" spc="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Literacy.</a:t>
            </a:r>
            <a:r>
              <a:rPr dirty="0" sz="1650" spc="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https://m-pohl.net/sites/m-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pohl.net/files/inline-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files/Factsheet%20HLS19-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DIGI.pdf</a:t>
            </a:r>
            <a:endParaRPr sz="1650">
              <a:latin typeface="Verdana"/>
              <a:cs typeface="Verdana"/>
            </a:endParaRPr>
          </a:p>
          <a:p>
            <a:pPr marL="295275" marR="225425" indent="-283210">
              <a:lnSpc>
                <a:spcPct val="108300"/>
              </a:lnSpc>
              <a:spcBef>
                <a:spcPts val="990"/>
              </a:spcBef>
              <a:buChar char="•"/>
              <a:tabLst>
                <a:tab pos="295275" algn="l"/>
              </a:tabLst>
            </a:pP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Reinecke,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J.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(2019).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Grundlagen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standardisierten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Befragung.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Baur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(Hrsg.),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Handbuch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Methoden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empirischen Sozialforschung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(S.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717–734).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Springer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Fachmedien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Wiesbaden. https://doi.org/10.1007/978-3-658-21308-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4_49</a:t>
            </a:r>
            <a:endParaRPr sz="1650">
              <a:latin typeface="Verdana"/>
              <a:cs typeface="Verdana"/>
            </a:endParaRPr>
          </a:p>
          <a:p>
            <a:pPr marL="295275" indent="-282575">
              <a:lnSpc>
                <a:spcPct val="100000"/>
              </a:lnSpc>
              <a:spcBef>
                <a:spcPts val="1150"/>
              </a:spcBef>
              <a:buChar char="•"/>
              <a:tabLst>
                <a:tab pos="295275" algn="l"/>
              </a:tabLst>
            </a:pP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Schaeffer,</a:t>
            </a:r>
            <a:r>
              <a:rPr dirty="0" sz="1650" spc="-9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D.,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Gille,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S.,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Berens,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E.-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M.,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Griese,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L.,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Klinger,</a:t>
            </a:r>
            <a:r>
              <a:rPr dirty="0" sz="16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J.,</a:t>
            </a:r>
            <a:endParaRPr sz="1650">
              <a:latin typeface="Verdana"/>
              <a:cs typeface="Verdana"/>
            </a:endParaRPr>
          </a:p>
          <a:p>
            <a:pPr marL="295275" marR="26034">
              <a:lnSpc>
                <a:spcPct val="108300"/>
              </a:lnSpc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Vogt,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D.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Hurrelmann,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K.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(2023).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Digitale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Gesundheitskompetenz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Bevölkerung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Deutschland: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Ergebnisse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des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HLS-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GER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2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[Digital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Health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Literacy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of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the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Population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Germany: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Results</a:t>
            </a:r>
            <a:endParaRPr sz="1650">
              <a:latin typeface="Verdana"/>
              <a:cs typeface="Verdana"/>
            </a:endParaRPr>
          </a:p>
          <a:p>
            <a:pPr marL="295275" marR="5080">
              <a:lnSpc>
                <a:spcPct val="108300"/>
              </a:lnSpc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of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the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HLS-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GER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2].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Gesundheitswesen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(Bundesverband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Arzte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des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Offentlichen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Gesundheitsdienstes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(Germany),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85(4),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323–331. https://doi.org/10.1055/a-1670-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7636</a:t>
            </a:r>
            <a:endParaRPr sz="1650">
              <a:latin typeface="Verdana"/>
              <a:cs typeface="Verdana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71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704914"/>
            <a:ext cx="15074265" cy="7543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750" spc="-160" b="1">
                <a:solidFill>
                  <a:srgbClr val="0546A2"/>
                </a:solidFill>
                <a:latin typeface="Verdana"/>
                <a:cs typeface="Verdana"/>
              </a:rPr>
              <a:t>Literatur</a:t>
            </a:r>
            <a:r>
              <a:rPr dirty="0" sz="4750" spc="-26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b="1">
                <a:solidFill>
                  <a:srgbClr val="0546A2"/>
                </a:solidFill>
                <a:latin typeface="Verdana"/>
                <a:cs typeface="Verdana"/>
              </a:rPr>
              <a:t>zu</a:t>
            </a:r>
            <a:r>
              <a:rPr dirty="0" sz="4750" spc="-26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175" b="1">
                <a:solidFill>
                  <a:srgbClr val="0546A2"/>
                </a:solidFill>
                <a:latin typeface="Verdana"/>
                <a:cs typeface="Verdana"/>
              </a:rPr>
              <a:t>Erfahrungsmaßen</a:t>
            </a:r>
            <a:r>
              <a:rPr dirty="0" sz="4750" spc="-229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4750" spc="-565" b="1">
                <a:solidFill>
                  <a:srgbClr val="0546A2"/>
                </a:solidFill>
                <a:latin typeface="Verdana"/>
                <a:cs typeface="Verdana"/>
              </a:rPr>
              <a:t>(</a:t>
            </a:r>
            <a:r>
              <a:rPr dirty="0" sz="4750" spc="-130" b="1">
                <a:solidFill>
                  <a:srgbClr val="0546A2"/>
                </a:solidFill>
                <a:latin typeface="Verdana"/>
                <a:cs typeface="Verdana"/>
              </a:rPr>
              <a:t>G</a:t>
            </a:r>
            <a:r>
              <a:rPr dirty="0" sz="4750" spc="-135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4750" spc="-175" b="1">
                <a:solidFill>
                  <a:srgbClr val="0546A2"/>
                </a:solidFill>
                <a:latin typeface="Verdana"/>
                <a:cs typeface="Verdana"/>
              </a:rPr>
              <a:t>u</a:t>
            </a:r>
            <a:r>
              <a:rPr dirty="0" sz="4750" spc="-140" b="1">
                <a:solidFill>
                  <a:srgbClr val="0546A2"/>
                </a:solidFill>
                <a:latin typeface="Verdana"/>
                <a:cs typeface="Verdana"/>
              </a:rPr>
              <a:t>p</a:t>
            </a:r>
            <a:r>
              <a:rPr dirty="0" sz="4750" spc="-100" b="1">
                <a:solidFill>
                  <a:srgbClr val="0546A2"/>
                </a:solidFill>
                <a:latin typeface="Verdana"/>
                <a:cs typeface="Verdana"/>
              </a:rPr>
              <a:t>pe</a:t>
            </a:r>
            <a:r>
              <a:rPr dirty="0" sz="4750" spc="-145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4750" spc="-165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4750" spc="-150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4750" spc="-100" b="1">
                <a:solidFill>
                  <a:srgbClr val="0546A2"/>
                </a:solidFill>
                <a:latin typeface="Verdana"/>
                <a:cs typeface="Verdana"/>
              </a:rPr>
              <a:t>be</a:t>
            </a:r>
            <a:r>
              <a:rPr dirty="0" sz="4750" spc="-13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4750" spc="-49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4750" spc="55" b="1">
                <a:solidFill>
                  <a:srgbClr val="0546A2"/>
                </a:solidFill>
                <a:latin typeface="Verdana"/>
                <a:cs typeface="Verdana"/>
              </a:rPr>
              <a:t>)</a:t>
            </a:r>
            <a:endParaRPr sz="475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903471" y="3624256"/>
            <a:ext cx="7245350" cy="70618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5275" marR="5080" indent="-283210">
              <a:lnSpc>
                <a:spcPct val="108300"/>
              </a:lnSpc>
              <a:spcBef>
                <a:spcPts val="100"/>
              </a:spcBef>
              <a:buChar char="•"/>
              <a:tabLst>
                <a:tab pos="295275" algn="l"/>
              </a:tabLst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Behrisch,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Wright,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14">
                <a:solidFill>
                  <a:srgbClr val="0546A2"/>
                </a:solidFill>
                <a:latin typeface="Verdana"/>
                <a:cs typeface="Verdana"/>
              </a:rPr>
              <a:t>T.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(2018).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Ko-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Produktion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von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Wissen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Partizipativen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Gesundheitsforschung.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S.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Selke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(Hrsg.),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Öffentliche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Gesellschaftswissenschaften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(S.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307–321).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Springer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Fachmedien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Wiesbaden.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https://doi.org/10.1007/978-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3-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658-16710-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3_17</a:t>
            </a:r>
            <a:endParaRPr sz="1650">
              <a:latin typeface="Verdana"/>
              <a:cs typeface="Verdana"/>
            </a:endParaRPr>
          </a:p>
          <a:p>
            <a:pPr marL="295275" marR="264795" indent="-283210">
              <a:lnSpc>
                <a:spcPct val="108300"/>
              </a:lnSpc>
              <a:spcBef>
                <a:spcPts val="985"/>
              </a:spcBef>
              <a:buChar char="•"/>
              <a:tabLst>
                <a:tab pos="295275" algn="l"/>
              </a:tabLst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Döring,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N.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Bortz,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J.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(op.</a:t>
            </a:r>
            <a:r>
              <a:rPr dirty="0" sz="1650" spc="-4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2016b).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Forschungsthema.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N.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Döring,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J.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Bortz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S.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Pöschl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(Hrsg.),</a:t>
            </a:r>
            <a:r>
              <a:rPr dirty="0" sz="1650" spc="-4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Springer-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Lehrbuch. Forschungsmethoden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Evaluation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Sozial-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und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Humanwissenschaften: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Mit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194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Abbildungen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167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Tabellen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(5.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vollständig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überarbeitete,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aktualisierte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erweiterte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Aufl.,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S.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143–155).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Springer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Medizin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Verlag. https://doi.org/10.1007/978-3-642-41089-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5_5</a:t>
            </a:r>
            <a:endParaRPr sz="1650">
              <a:latin typeface="Verdana"/>
              <a:cs typeface="Verdana"/>
            </a:endParaRPr>
          </a:p>
          <a:p>
            <a:pPr marL="295275" marR="385445" indent="-283210">
              <a:lnSpc>
                <a:spcPct val="108300"/>
              </a:lnSpc>
              <a:spcBef>
                <a:spcPts val="990"/>
              </a:spcBef>
              <a:buChar char="•"/>
              <a:tabLst>
                <a:tab pos="295275" algn="l"/>
              </a:tabLst>
            </a:pP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Sebe-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Opfermann,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(2016).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Fragen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Fragen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–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was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ist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eine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gute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Forschungsfrage?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N.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Dunker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(Hrsg.),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Wege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durch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den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Forschungsdschungel</a:t>
            </a:r>
            <a:r>
              <a:rPr dirty="0" sz="16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(S.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21–36).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Springer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Fachmedien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Wiesbaden.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https://doi.org/10.1007/978-3-658-12095-</a:t>
            </a:r>
            <a:r>
              <a:rPr dirty="0" sz="1650" spc="-25">
                <a:solidFill>
                  <a:srgbClr val="0546A2"/>
                </a:solidFill>
                <a:latin typeface="Verdana"/>
                <a:cs typeface="Verdana"/>
              </a:rPr>
              <a:t>5_</a:t>
            </a:r>
            <a:endParaRPr sz="1650">
              <a:latin typeface="Verdana"/>
              <a:cs typeface="Verdana"/>
            </a:endParaRPr>
          </a:p>
          <a:p>
            <a:pPr marL="295275" marR="276225" indent="-283210">
              <a:lnSpc>
                <a:spcPct val="108300"/>
              </a:lnSpc>
              <a:spcBef>
                <a:spcPts val="990"/>
              </a:spcBef>
              <a:buChar char="•"/>
              <a:tabLst>
                <a:tab pos="295275" algn="l"/>
              </a:tabLst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Steinbeck,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14">
                <a:solidFill>
                  <a:srgbClr val="0546A2"/>
                </a:solidFill>
                <a:latin typeface="Verdana"/>
                <a:cs typeface="Verdana"/>
              </a:rPr>
              <a:t>V.,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Ernst,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S.-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C.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&amp;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Pross,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C.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(2021).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Patient-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Reported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Outcome</a:t>
            </a:r>
            <a:r>
              <a:rPr dirty="0" sz="16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Measures</a:t>
            </a:r>
            <a:r>
              <a:rPr dirty="0" sz="16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(PROMs):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ein</a:t>
            </a:r>
            <a:r>
              <a:rPr dirty="0" sz="1650" spc="-8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internationaler</a:t>
            </a:r>
            <a:r>
              <a:rPr dirty="0" sz="1650" spc="-8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Vergleich. https://doi.org/10.11586/2021053</a:t>
            </a:r>
            <a:endParaRPr sz="1650">
              <a:latin typeface="Verdana"/>
              <a:cs typeface="Verdana"/>
            </a:endParaRPr>
          </a:p>
          <a:p>
            <a:pPr marL="295275" marR="450850" indent="-283210">
              <a:lnSpc>
                <a:spcPct val="108300"/>
              </a:lnSpc>
              <a:spcBef>
                <a:spcPts val="990"/>
              </a:spcBef>
              <a:buChar char="•"/>
              <a:tabLst>
                <a:tab pos="295275" algn="l"/>
              </a:tabLst>
            </a:pP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Wright,</a:t>
            </a:r>
            <a:r>
              <a:rPr dirty="0" sz="16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M.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14">
                <a:solidFill>
                  <a:srgbClr val="0546A2"/>
                </a:solidFill>
                <a:latin typeface="Verdana"/>
                <a:cs typeface="Verdana"/>
              </a:rPr>
              <a:t>T.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(2021).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Partizipative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Gesundheitsforschung: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Ursprünge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heutiger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Stand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[Participatory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health</a:t>
            </a:r>
            <a:r>
              <a:rPr dirty="0" sz="16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research: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origins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and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current</a:t>
            </a:r>
            <a:r>
              <a:rPr dirty="0" sz="16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trends].</a:t>
            </a:r>
            <a:r>
              <a:rPr dirty="0" sz="1650" spc="-6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Bundesgesundheitsblatt, Gesundheitsforschung,</a:t>
            </a:r>
            <a:r>
              <a:rPr dirty="0" sz="16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Gesundheitsschutz,</a:t>
            </a:r>
            <a:r>
              <a:rPr dirty="0" sz="16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>
                <a:solidFill>
                  <a:srgbClr val="0546A2"/>
                </a:solidFill>
                <a:latin typeface="Verdana"/>
                <a:cs typeface="Verdana"/>
              </a:rPr>
              <a:t>64(2),</a:t>
            </a:r>
            <a:r>
              <a:rPr dirty="0" sz="16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650" spc="-10">
                <a:solidFill>
                  <a:srgbClr val="0546A2"/>
                </a:solidFill>
                <a:latin typeface="Verdana"/>
                <a:cs typeface="Verdana"/>
              </a:rPr>
              <a:t>140–145. </a:t>
            </a:r>
            <a:r>
              <a:rPr dirty="0" sz="1650" spc="-20">
                <a:solidFill>
                  <a:srgbClr val="0546A2"/>
                </a:solidFill>
                <a:latin typeface="Verdana"/>
                <a:cs typeface="Verdana"/>
              </a:rPr>
              <a:t>https://doi.org/10.1007/s00103-020-</a:t>
            </a:r>
            <a:r>
              <a:rPr dirty="0" sz="1650" spc="-30">
                <a:solidFill>
                  <a:srgbClr val="0546A2"/>
                </a:solidFill>
                <a:latin typeface="Verdana"/>
                <a:cs typeface="Verdana"/>
              </a:rPr>
              <a:t>03264-</a:t>
            </a:r>
            <a:r>
              <a:rPr dirty="0" sz="1650" spc="-50">
                <a:solidFill>
                  <a:srgbClr val="0546A2"/>
                </a:solidFill>
                <a:latin typeface="Verdana"/>
                <a:cs typeface="Verdana"/>
              </a:rPr>
              <a:t>y</a:t>
            </a:r>
            <a:endParaRPr sz="1650">
              <a:latin typeface="Verdana"/>
              <a:cs typeface="Verdana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31877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25">
                <a:solidFill>
                  <a:srgbClr val="0546A2"/>
                </a:solidFill>
                <a:latin typeface="Verdana"/>
                <a:cs typeface="Verdana"/>
              </a:rPr>
              <a:t>72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6951" y="298649"/>
            <a:ext cx="1650106" cy="494015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59"/>
            <a:ext cx="1507805" cy="607238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87"/>
            <a:ext cx="1033144" cy="608965"/>
            <a:chOff x="2317799" y="219887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87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26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26"/>
              <a:ext cx="318285" cy="149055"/>
            </a:xfrm>
            <a:prstGeom prst="rect">
              <a:avLst/>
            </a:prstGeom>
          </p:spPr>
        </p:pic>
      </p:grpSp>
      <p:pic>
        <p:nvPicPr>
          <p:cNvPr id="12" name="object 12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64727" y="5200239"/>
            <a:ext cx="4041404" cy="3560101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069759" y="5200236"/>
            <a:ext cx="4282592" cy="3560101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711715" y="5200239"/>
            <a:ext cx="3318569" cy="3560101"/>
          </a:xfrm>
          <a:prstGeom prst="rect">
            <a:avLst/>
          </a:prstGeom>
        </p:spPr>
      </p:pic>
      <p:sp>
        <p:nvSpPr>
          <p:cNvPr id="15" name="object 15" descr=""/>
          <p:cNvSpPr txBox="1"/>
          <p:nvPr/>
        </p:nvSpPr>
        <p:spPr>
          <a:xfrm>
            <a:off x="1552194" y="8910287"/>
            <a:ext cx="4067810" cy="1275080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39370">
              <a:lnSpc>
                <a:spcPct val="100000"/>
              </a:lnSpc>
              <a:spcBef>
                <a:spcPts val="490"/>
              </a:spcBef>
            </a:pPr>
            <a:r>
              <a:rPr dirty="0" sz="2150" spc="-90">
                <a:solidFill>
                  <a:srgbClr val="0546A2"/>
                </a:solidFill>
                <a:latin typeface="Verdana"/>
                <a:cs typeface="Verdana"/>
              </a:rPr>
              <a:t>Dr.</a:t>
            </a:r>
            <a:r>
              <a:rPr dirty="0" sz="21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Henk</a:t>
            </a:r>
            <a:r>
              <a:rPr dirty="0" sz="21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J.</a:t>
            </a:r>
            <a:r>
              <a:rPr dirty="0" sz="21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van</a:t>
            </a:r>
            <a:r>
              <a:rPr dirty="0" sz="21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5">
                <a:solidFill>
                  <a:srgbClr val="0546A2"/>
                </a:solidFill>
                <a:latin typeface="Verdana"/>
                <a:cs typeface="Verdana"/>
              </a:rPr>
              <a:t>Gils-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Schmidt,</a:t>
            </a:r>
            <a:endParaRPr sz="2150">
              <a:latin typeface="Verdana"/>
              <a:cs typeface="Verdana"/>
            </a:endParaRPr>
          </a:p>
          <a:p>
            <a:pPr marL="39370">
              <a:lnSpc>
                <a:spcPct val="100000"/>
              </a:lnSpc>
              <a:spcBef>
                <a:spcPts val="390"/>
              </a:spcBef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B.</a:t>
            </a:r>
            <a:r>
              <a:rPr dirty="0" sz="21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Sc.</a:t>
            </a:r>
            <a:r>
              <a:rPr dirty="0" sz="21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(HAW</a:t>
            </a:r>
            <a:r>
              <a:rPr dirty="0" sz="21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5">
                <a:solidFill>
                  <a:srgbClr val="0546A2"/>
                </a:solidFill>
                <a:latin typeface="Verdana"/>
                <a:cs typeface="Verdana"/>
              </a:rPr>
              <a:t>H)</a:t>
            </a:r>
            <a:endParaRPr sz="21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315"/>
              </a:spcBef>
            </a:pPr>
            <a:r>
              <a:rPr dirty="0" sz="2150" spc="-10" b="1">
                <a:solidFill>
                  <a:srgbClr val="0546A2"/>
                </a:solidFill>
                <a:latin typeface="Verdana"/>
                <a:cs typeface="Verdana"/>
              </a:rPr>
              <a:t>Projektleitung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6029231" y="8905659"/>
            <a:ext cx="3583304" cy="12896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" marR="5080">
              <a:lnSpc>
                <a:spcPct val="115100"/>
              </a:lnSpc>
              <a:spcBef>
                <a:spcPts val="100"/>
              </a:spcBef>
            </a:pP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Prof.‘in</a:t>
            </a:r>
            <a:r>
              <a:rPr dirty="0" sz="2150" spc="-10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85">
                <a:solidFill>
                  <a:srgbClr val="0546A2"/>
                </a:solidFill>
                <a:latin typeface="Verdana"/>
                <a:cs typeface="Verdana"/>
              </a:rPr>
              <a:t>Dr.</a:t>
            </a:r>
            <a:r>
              <a:rPr dirty="0" sz="2150" spc="-10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Sabine</a:t>
            </a:r>
            <a:r>
              <a:rPr dirty="0" sz="2150" spc="-10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Wöhlke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(HAW</a:t>
            </a:r>
            <a:r>
              <a:rPr dirty="0" sz="2150" spc="-1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5">
                <a:solidFill>
                  <a:srgbClr val="0546A2"/>
                </a:solidFill>
                <a:latin typeface="Verdana"/>
                <a:cs typeface="Verdana"/>
              </a:rPr>
              <a:t>H)</a:t>
            </a:r>
            <a:endParaRPr sz="21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2150" spc="-10" b="1">
                <a:solidFill>
                  <a:srgbClr val="0546A2"/>
                </a:solidFill>
                <a:latin typeface="Verdana"/>
                <a:cs typeface="Verdana"/>
              </a:rPr>
              <a:t>Projektleitung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0688670" y="8905659"/>
            <a:ext cx="2327910" cy="12896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362585">
              <a:lnSpc>
                <a:spcPct val="115100"/>
              </a:lnSpc>
              <a:spcBef>
                <a:spcPts val="100"/>
              </a:spcBef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Thomas</a:t>
            </a:r>
            <a:r>
              <a:rPr dirty="0" sz="2150" spc="-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Duda </a:t>
            </a: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(PRO</a:t>
            </a:r>
            <a:r>
              <a:rPr dirty="0" sz="2150" spc="-7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10">
                <a:solidFill>
                  <a:srgbClr val="0546A2"/>
                </a:solidFill>
                <a:latin typeface="Verdana"/>
                <a:cs typeface="Verdana"/>
              </a:rPr>
              <a:t>RETINA)</a:t>
            </a:r>
            <a:endParaRPr sz="2150">
              <a:latin typeface="Verdana"/>
              <a:cs typeface="Verdana"/>
            </a:endParaRPr>
          </a:p>
          <a:p>
            <a:pPr marL="54610">
              <a:lnSpc>
                <a:spcPct val="100000"/>
              </a:lnSpc>
              <a:spcBef>
                <a:spcPts val="1435"/>
              </a:spcBef>
            </a:pPr>
            <a:r>
              <a:rPr dirty="0" sz="2150" spc="-10" b="1">
                <a:solidFill>
                  <a:srgbClr val="0546A2"/>
                </a:solidFill>
                <a:latin typeface="Verdana"/>
                <a:cs typeface="Verdana"/>
              </a:rPr>
              <a:t>Projektpartner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678378" y="1655630"/>
            <a:ext cx="17172305" cy="19856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499"/>
              </a:lnSpc>
              <a:spcBef>
                <a:spcPts val="90"/>
              </a:spcBef>
            </a:pPr>
            <a:r>
              <a:rPr dirty="0" sz="6400" spc="-250" b="1">
                <a:solidFill>
                  <a:srgbClr val="0546A2"/>
                </a:solidFill>
                <a:latin typeface="Verdana"/>
                <a:cs typeface="Verdana"/>
              </a:rPr>
              <a:t>Entwicklungsteam</a:t>
            </a:r>
            <a:r>
              <a:rPr dirty="0" sz="6400" spc="-2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95" b="1">
                <a:solidFill>
                  <a:srgbClr val="0546A2"/>
                </a:solidFill>
                <a:latin typeface="Verdana"/>
                <a:cs typeface="Verdana"/>
              </a:rPr>
              <a:t>dieser</a:t>
            </a:r>
            <a:r>
              <a:rPr dirty="0" sz="6400" spc="-26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545" b="1">
                <a:solidFill>
                  <a:srgbClr val="0546A2"/>
                </a:solidFill>
                <a:latin typeface="Verdana"/>
                <a:cs typeface="Verdana"/>
              </a:rPr>
              <a:t>W</a:t>
            </a:r>
            <a:r>
              <a:rPr dirty="0" sz="6400" spc="-245" b="1">
                <a:solidFill>
                  <a:srgbClr val="0546A2"/>
                </a:solidFill>
                <a:latin typeface="Verdana"/>
                <a:cs typeface="Verdana"/>
              </a:rPr>
              <a:t>e</a:t>
            </a:r>
            <a:r>
              <a:rPr dirty="0" sz="6400" spc="-29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245" b="1">
                <a:solidFill>
                  <a:srgbClr val="0546A2"/>
                </a:solidFill>
                <a:latin typeface="Verdana"/>
                <a:cs typeface="Verdana"/>
              </a:rPr>
              <a:t>te</a:t>
            </a:r>
            <a:r>
              <a:rPr dirty="0" sz="6400" spc="-315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r>
              <a:rPr dirty="0" sz="6400" spc="-300" b="1">
                <a:solidFill>
                  <a:srgbClr val="0546A2"/>
                </a:solidFill>
                <a:latin typeface="Verdana"/>
                <a:cs typeface="Verdana"/>
              </a:rPr>
              <a:t>b</a:t>
            </a:r>
            <a:r>
              <a:rPr dirty="0" sz="6400" spc="-34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285" b="1">
                <a:solidFill>
                  <a:srgbClr val="0546A2"/>
                </a:solidFill>
                <a:latin typeface="Verdana"/>
                <a:cs typeface="Verdana"/>
              </a:rPr>
              <a:t>l</a:t>
            </a:r>
            <a:r>
              <a:rPr dirty="0" sz="6400" spc="-330" b="1">
                <a:solidFill>
                  <a:srgbClr val="0546A2"/>
                </a:solidFill>
                <a:latin typeface="Verdana"/>
                <a:cs typeface="Verdana"/>
              </a:rPr>
              <a:t>d</a:t>
            </a:r>
            <a:r>
              <a:rPr dirty="0" sz="6400" spc="-345" b="1">
                <a:solidFill>
                  <a:srgbClr val="0546A2"/>
                </a:solidFill>
                <a:latin typeface="Verdana"/>
                <a:cs typeface="Verdana"/>
              </a:rPr>
              <a:t>u</a:t>
            </a:r>
            <a:r>
              <a:rPr dirty="0" sz="6400" spc="-290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6400" spc="-10" b="1">
                <a:solidFill>
                  <a:srgbClr val="0546A2"/>
                </a:solidFill>
                <a:latin typeface="Verdana"/>
                <a:cs typeface="Verdana"/>
              </a:rPr>
              <a:t>g</a:t>
            </a:r>
            <a:r>
              <a:rPr dirty="0" sz="6400" spc="-29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70" b="1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6400" spc="-38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395" b="1">
                <a:solidFill>
                  <a:srgbClr val="0546A2"/>
                </a:solidFill>
                <a:latin typeface="Verdana"/>
                <a:cs typeface="Verdana"/>
              </a:rPr>
              <a:t>P</a:t>
            </a:r>
            <a:r>
              <a:rPr dirty="0" sz="6400" spc="-305" b="1">
                <a:solidFill>
                  <a:srgbClr val="0546A2"/>
                </a:solidFill>
                <a:latin typeface="Verdana"/>
                <a:cs typeface="Verdana"/>
              </a:rPr>
              <a:t>a</a:t>
            </a:r>
            <a:r>
              <a:rPr dirty="0" sz="6400" spc="-21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spc="-31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245" b="1">
                <a:solidFill>
                  <a:srgbClr val="0546A2"/>
                </a:solidFill>
                <a:latin typeface="Verdana"/>
                <a:cs typeface="Verdana"/>
              </a:rPr>
              <a:t>e</a:t>
            </a:r>
            <a:r>
              <a:rPr dirty="0" sz="6400" spc="-305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6400" spc="-375" b="1">
                <a:solidFill>
                  <a:srgbClr val="0546A2"/>
                </a:solidFill>
                <a:latin typeface="Verdana"/>
                <a:cs typeface="Verdana"/>
              </a:rPr>
              <a:t>t</a:t>
            </a:r>
            <a:r>
              <a:rPr dirty="0" sz="6400" spc="-570" b="1">
                <a:solidFill>
                  <a:srgbClr val="0546A2"/>
                </a:solidFill>
                <a:latin typeface="Verdana"/>
                <a:cs typeface="Verdana"/>
              </a:rPr>
              <a:t>*</a:t>
            </a:r>
            <a:r>
              <a:rPr dirty="0" sz="6400" spc="-34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r>
              <a:rPr dirty="0" sz="6400" spc="-335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6400" spc="-300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r>
              <a:rPr dirty="0" sz="6400" spc="-245" b="1">
                <a:solidFill>
                  <a:srgbClr val="0546A2"/>
                </a:solidFill>
                <a:latin typeface="Verdana"/>
                <a:cs typeface="Verdana"/>
              </a:rPr>
              <a:t>e</a:t>
            </a:r>
            <a:r>
              <a:rPr dirty="0" sz="6400" spc="-10" b="1">
                <a:solidFill>
                  <a:srgbClr val="0546A2"/>
                </a:solidFill>
                <a:latin typeface="Verdana"/>
                <a:cs typeface="Verdana"/>
              </a:rPr>
              <a:t>n</a:t>
            </a:r>
            <a:endParaRPr sz="6400">
              <a:latin typeface="Verdana"/>
              <a:cs typeface="Verdana"/>
            </a:endParaRPr>
          </a:p>
        </p:txBody>
      </p:sp>
      <p:pic>
        <p:nvPicPr>
          <p:cNvPr id="19" name="object 1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41495" y="4207826"/>
            <a:ext cx="1924923" cy="583257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115186" y="4207962"/>
            <a:ext cx="1937113" cy="584211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4763948" y="5200236"/>
            <a:ext cx="3755325" cy="3560101"/>
          </a:xfrm>
          <a:prstGeom prst="rect">
            <a:avLst/>
          </a:prstGeom>
        </p:spPr>
      </p:pic>
      <p:sp>
        <p:nvSpPr>
          <p:cNvPr id="22" name="object 22" descr=""/>
          <p:cNvSpPr txBox="1"/>
          <p:nvPr/>
        </p:nvSpPr>
        <p:spPr>
          <a:xfrm>
            <a:off x="14755801" y="8956008"/>
            <a:ext cx="2230755" cy="3524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150">
                <a:solidFill>
                  <a:srgbClr val="0546A2"/>
                </a:solidFill>
                <a:latin typeface="Verdana"/>
                <a:cs typeface="Verdana"/>
              </a:rPr>
              <a:t>Lea</a:t>
            </a:r>
            <a:r>
              <a:rPr dirty="0" sz="21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150" spc="-35">
                <a:solidFill>
                  <a:srgbClr val="0546A2"/>
                </a:solidFill>
                <a:latin typeface="Verdana"/>
                <a:cs typeface="Verdana"/>
              </a:rPr>
              <a:t>Koop-</a:t>
            </a:r>
            <a:r>
              <a:rPr dirty="0" sz="2150" spc="-20">
                <a:solidFill>
                  <a:srgbClr val="0546A2"/>
                </a:solidFill>
                <a:latin typeface="Verdana"/>
                <a:cs typeface="Verdana"/>
              </a:rPr>
              <a:t>Meyer</a:t>
            </a:r>
            <a:endParaRPr sz="2150">
              <a:latin typeface="Verdana"/>
              <a:cs typeface="Verdana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4755801" y="9792610"/>
            <a:ext cx="2780665" cy="7797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5100"/>
              </a:lnSpc>
              <a:spcBef>
                <a:spcPts val="100"/>
              </a:spcBef>
            </a:pPr>
            <a:r>
              <a:rPr dirty="0" sz="2150" spc="-10" b="1">
                <a:solidFill>
                  <a:srgbClr val="0546A2"/>
                </a:solidFill>
                <a:latin typeface="Verdana"/>
                <a:cs typeface="Verdana"/>
              </a:rPr>
              <a:t>Wissenschaftliche Hilfskraft</a:t>
            </a:r>
            <a:endParaRPr sz="2150">
              <a:latin typeface="Verdana"/>
              <a:cs typeface="Verdana"/>
            </a:endParaRPr>
          </a:p>
        </p:txBody>
      </p:sp>
      <p:pic>
        <p:nvPicPr>
          <p:cNvPr id="24" name="object 24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4845234" y="4202423"/>
            <a:ext cx="1934489" cy="583414"/>
          </a:xfrm>
          <a:prstGeom prst="rect">
            <a:avLst/>
          </a:prstGeom>
        </p:spPr>
      </p:pic>
      <p:grpSp>
        <p:nvGrpSpPr>
          <p:cNvPr id="25" name="object 25" descr=""/>
          <p:cNvGrpSpPr/>
          <p:nvPr/>
        </p:nvGrpSpPr>
        <p:grpSpPr>
          <a:xfrm>
            <a:off x="10738279" y="4124505"/>
            <a:ext cx="1400175" cy="796925"/>
            <a:chOff x="10738279" y="4124505"/>
            <a:chExt cx="1400175" cy="796925"/>
          </a:xfrm>
        </p:grpSpPr>
        <p:sp>
          <p:nvSpPr>
            <p:cNvPr id="26" name="object 26" descr=""/>
            <p:cNvSpPr/>
            <p:nvPr/>
          </p:nvSpPr>
          <p:spPr>
            <a:xfrm>
              <a:off x="10738279" y="4124505"/>
              <a:ext cx="1400175" cy="796925"/>
            </a:xfrm>
            <a:custGeom>
              <a:avLst/>
              <a:gdLst/>
              <a:ahLst/>
              <a:cxnLst/>
              <a:rect l="l" t="t" r="r" b="b"/>
              <a:pathLst>
                <a:path w="1400175" h="796925">
                  <a:moveTo>
                    <a:pt x="1399578" y="796769"/>
                  </a:moveTo>
                  <a:lnTo>
                    <a:pt x="0" y="796769"/>
                  </a:lnTo>
                  <a:lnTo>
                    <a:pt x="0" y="0"/>
                  </a:lnTo>
                  <a:lnTo>
                    <a:pt x="1399578" y="0"/>
                  </a:lnTo>
                  <a:lnTo>
                    <a:pt x="1399578" y="796769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0900727" y="4267732"/>
              <a:ext cx="1075055" cy="560070"/>
            </a:xfrm>
            <a:custGeom>
              <a:avLst/>
              <a:gdLst/>
              <a:ahLst/>
              <a:cxnLst/>
              <a:rect l="l" t="t" r="r" b="b"/>
              <a:pathLst>
                <a:path w="1075054" h="560070">
                  <a:moveTo>
                    <a:pt x="535811" y="559665"/>
                  </a:moveTo>
                  <a:lnTo>
                    <a:pt x="490334" y="555533"/>
                  </a:lnTo>
                  <a:lnTo>
                    <a:pt x="447532" y="543618"/>
                  </a:lnTo>
                  <a:lnTo>
                    <a:pt x="408120" y="524645"/>
                  </a:lnTo>
                  <a:lnTo>
                    <a:pt x="372811" y="499339"/>
                  </a:lnTo>
                  <a:lnTo>
                    <a:pt x="342320" y="468425"/>
                  </a:lnTo>
                  <a:lnTo>
                    <a:pt x="317362" y="432627"/>
                  </a:lnTo>
                  <a:lnTo>
                    <a:pt x="298650" y="392670"/>
                  </a:lnTo>
                  <a:lnTo>
                    <a:pt x="286900" y="349278"/>
                  </a:lnTo>
                  <a:lnTo>
                    <a:pt x="282824" y="303177"/>
                  </a:lnTo>
                  <a:lnTo>
                    <a:pt x="287965" y="251473"/>
                  </a:lnTo>
                  <a:lnTo>
                    <a:pt x="302712" y="203314"/>
                  </a:lnTo>
                  <a:lnTo>
                    <a:pt x="326050" y="159735"/>
                  </a:lnTo>
                  <a:lnTo>
                    <a:pt x="356964" y="121771"/>
                  </a:lnTo>
                  <a:lnTo>
                    <a:pt x="345002" y="126117"/>
                  </a:lnTo>
                  <a:lnTo>
                    <a:pt x="302461" y="145132"/>
                  </a:lnTo>
                  <a:lnTo>
                    <a:pt x="266995" y="164688"/>
                  </a:lnTo>
                  <a:lnTo>
                    <a:pt x="232839" y="187111"/>
                  </a:lnTo>
                  <a:lnTo>
                    <a:pt x="200122" y="212326"/>
                  </a:lnTo>
                  <a:lnTo>
                    <a:pt x="168288" y="240936"/>
                  </a:lnTo>
                  <a:lnTo>
                    <a:pt x="120985" y="292891"/>
                  </a:lnTo>
                  <a:lnTo>
                    <a:pt x="105436" y="313336"/>
                  </a:lnTo>
                  <a:lnTo>
                    <a:pt x="0" y="313336"/>
                  </a:lnTo>
                  <a:lnTo>
                    <a:pt x="21131" y="277326"/>
                  </a:lnTo>
                  <a:lnTo>
                    <a:pt x="45114" y="243827"/>
                  </a:lnTo>
                  <a:lnTo>
                    <a:pt x="84706" y="197478"/>
                  </a:lnTo>
                  <a:lnTo>
                    <a:pt x="140301" y="144796"/>
                  </a:lnTo>
                  <a:lnTo>
                    <a:pt x="178602" y="114921"/>
                  </a:lnTo>
                  <a:lnTo>
                    <a:pt x="218657" y="88320"/>
                  </a:lnTo>
                  <a:lnTo>
                    <a:pt x="260324" y="65084"/>
                  </a:lnTo>
                  <a:lnTo>
                    <a:pt x="303460" y="45300"/>
                  </a:lnTo>
                  <a:lnTo>
                    <a:pt x="347952" y="29047"/>
                  </a:lnTo>
                  <a:lnTo>
                    <a:pt x="393671" y="16370"/>
                  </a:lnTo>
                  <a:lnTo>
                    <a:pt x="440512" y="7289"/>
                  </a:lnTo>
                  <a:lnTo>
                    <a:pt x="488372" y="1825"/>
                  </a:lnTo>
                  <a:lnTo>
                    <a:pt x="537146" y="0"/>
                  </a:lnTo>
                  <a:lnTo>
                    <a:pt x="585921" y="1825"/>
                  </a:lnTo>
                  <a:lnTo>
                    <a:pt x="633784" y="7289"/>
                  </a:lnTo>
                  <a:lnTo>
                    <a:pt x="680628" y="16370"/>
                  </a:lnTo>
                  <a:lnTo>
                    <a:pt x="726350" y="29047"/>
                  </a:lnTo>
                  <a:lnTo>
                    <a:pt x="770843" y="45300"/>
                  </a:lnTo>
                  <a:lnTo>
                    <a:pt x="813972" y="65084"/>
                  </a:lnTo>
                  <a:lnTo>
                    <a:pt x="855636" y="88320"/>
                  </a:lnTo>
                  <a:lnTo>
                    <a:pt x="895690" y="114921"/>
                  </a:lnTo>
                  <a:lnTo>
                    <a:pt x="933991" y="144796"/>
                  </a:lnTo>
                  <a:lnTo>
                    <a:pt x="989585" y="197478"/>
                  </a:lnTo>
                  <a:lnTo>
                    <a:pt x="1029178" y="243827"/>
                  </a:lnTo>
                  <a:lnTo>
                    <a:pt x="1053161" y="277326"/>
                  </a:lnTo>
                  <a:lnTo>
                    <a:pt x="1074674" y="314007"/>
                  </a:lnTo>
                  <a:lnTo>
                    <a:pt x="1061926" y="336566"/>
                  </a:lnTo>
                  <a:lnTo>
                    <a:pt x="1029178" y="384188"/>
                  </a:lnTo>
                  <a:lnTo>
                    <a:pt x="989585" y="430536"/>
                  </a:lnTo>
                  <a:lnTo>
                    <a:pt x="933991" y="483217"/>
                  </a:lnTo>
                  <a:lnTo>
                    <a:pt x="885597" y="520220"/>
                  </a:lnTo>
                  <a:lnTo>
                    <a:pt x="834502" y="552009"/>
                  </a:lnTo>
                  <a:lnTo>
                    <a:pt x="834502" y="445766"/>
                  </a:lnTo>
                  <a:lnTo>
                    <a:pt x="845311" y="438122"/>
                  </a:lnTo>
                  <a:lnTo>
                    <a:pt x="855971" y="430190"/>
                  </a:lnTo>
                  <a:lnTo>
                    <a:pt x="908157" y="385021"/>
                  </a:lnTo>
                  <a:lnTo>
                    <a:pt x="954347" y="333981"/>
                  </a:lnTo>
                  <a:lnTo>
                    <a:pt x="969395" y="314075"/>
                  </a:lnTo>
                  <a:lnTo>
                    <a:pt x="953892" y="293617"/>
                  </a:lnTo>
                  <a:lnTo>
                    <a:pt x="906321" y="241243"/>
                  </a:lnTo>
                  <a:lnTo>
                    <a:pt x="874181" y="212326"/>
                  </a:lnTo>
                  <a:lnTo>
                    <a:pt x="841454" y="187111"/>
                  </a:lnTo>
                  <a:lnTo>
                    <a:pt x="807298" y="164688"/>
                  </a:lnTo>
                  <a:lnTo>
                    <a:pt x="771834" y="145132"/>
                  </a:lnTo>
                  <a:lnTo>
                    <a:pt x="735181" y="128517"/>
                  </a:lnTo>
                  <a:lnTo>
                    <a:pt x="712952" y="120110"/>
                  </a:lnTo>
                  <a:lnTo>
                    <a:pt x="744550" y="158265"/>
                  </a:lnTo>
                  <a:lnTo>
                    <a:pt x="768432" y="202207"/>
                  </a:lnTo>
                  <a:lnTo>
                    <a:pt x="783538" y="250867"/>
                  </a:lnTo>
                  <a:lnTo>
                    <a:pt x="788808" y="303177"/>
                  </a:lnTo>
                  <a:lnTo>
                    <a:pt x="784732" y="349278"/>
                  </a:lnTo>
                  <a:lnTo>
                    <a:pt x="772980" y="392670"/>
                  </a:lnTo>
                  <a:lnTo>
                    <a:pt x="754267" y="432627"/>
                  </a:lnTo>
                  <a:lnTo>
                    <a:pt x="729307" y="468425"/>
                  </a:lnTo>
                  <a:lnTo>
                    <a:pt x="698815" y="499339"/>
                  </a:lnTo>
                  <a:lnTo>
                    <a:pt x="663504" y="524645"/>
                  </a:lnTo>
                  <a:lnTo>
                    <a:pt x="624091" y="543618"/>
                  </a:lnTo>
                  <a:lnTo>
                    <a:pt x="581288" y="555533"/>
                  </a:lnTo>
                  <a:lnTo>
                    <a:pt x="535811" y="55966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1322471" y="4423452"/>
              <a:ext cx="228704" cy="91009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1223725" y="4535158"/>
              <a:ext cx="428686" cy="9100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17208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5">
                <a:solidFill>
                  <a:srgbClr val="0546A2"/>
                </a:solidFill>
                <a:latin typeface="Verdana"/>
                <a:cs typeface="Verdana"/>
              </a:rPr>
              <a:t>8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3316585" cy="513778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11710670" algn="l"/>
              </a:tabLst>
            </a:pPr>
            <a:r>
              <a:rPr dirty="0" sz="6400" spc="-145" b="1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6400" spc="-3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20" b="1">
                <a:solidFill>
                  <a:srgbClr val="0546A2"/>
                </a:solidFill>
                <a:latin typeface="Verdana"/>
                <a:cs typeface="Verdana"/>
              </a:rPr>
              <a:t>Bedeutung</a:t>
            </a:r>
            <a:r>
              <a:rPr dirty="0" sz="6400" spc="-3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04" b="1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6400" spc="-3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0" b="1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6400" spc="-5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endParaRPr sz="6400">
              <a:latin typeface="Verdana"/>
              <a:cs typeface="Verdana"/>
            </a:endParaRPr>
          </a:p>
          <a:p>
            <a:pPr marL="923290">
              <a:lnSpc>
                <a:spcPct val="100000"/>
              </a:lnSpc>
              <a:spcBef>
                <a:spcPts val="5085"/>
              </a:spcBef>
            </a:pP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5" b="1">
                <a:solidFill>
                  <a:srgbClr val="0546A2"/>
                </a:solidFill>
                <a:latin typeface="Verdana"/>
                <a:cs typeface="Verdana"/>
              </a:rPr>
              <a:t>begegnen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uns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30" b="1">
                <a:solidFill>
                  <a:srgbClr val="0546A2"/>
                </a:solidFill>
                <a:latin typeface="Verdana"/>
                <a:cs typeface="Verdana"/>
              </a:rPr>
              <a:t>überall</a:t>
            </a:r>
            <a:r>
              <a:rPr dirty="0" sz="3300" spc="-20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30" b="1">
                <a:solidFill>
                  <a:srgbClr val="0546A2"/>
                </a:solidFill>
                <a:latin typeface="Verdana"/>
                <a:cs typeface="Verdana"/>
              </a:rPr>
              <a:t>tagtäglich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im</a:t>
            </a:r>
            <a:r>
              <a:rPr dirty="0" sz="3300" spc="-204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Alltag:</a:t>
            </a:r>
            <a:endParaRPr sz="3300">
              <a:latin typeface="Verdana"/>
              <a:cs typeface="Verdana"/>
            </a:endParaRPr>
          </a:p>
          <a:p>
            <a:pPr marL="923290" marR="1248410">
              <a:lnSpc>
                <a:spcPct val="120600"/>
              </a:lnSpc>
              <a:spcBef>
                <a:spcPts val="131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Beispiel: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Gesundheitsdaten,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bei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jeder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medizinischen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Untersuchung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gesammelt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werden</a:t>
            </a:r>
            <a:endParaRPr sz="2450">
              <a:latin typeface="Verdana"/>
              <a:cs typeface="Verdana"/>
            </a:endParaRPr>
          </a:p>
          <a:p>
            <a:pPr marL="1876425" indent="-366395">
              <a:lnSpc>
                <a:spcPct val="100000"/>
              </a:lnSpc>
              <a:spcBef>
                <a:spcPts val="2090"/>
              </a:spcBef>
              <a:buChar char="•"/>
              <a:tabLst>
                <a:tab pos="1876425" algn="l"/>
              </a:tabLst>
            </a:pP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Krankenakten</a:t>
            </a:r>
            <a:endParaRPr sz="2450">
              <a:latin typeface="Verdana"/>
              <a:cs typeface="Verdana"/>
            </a:endParaRPr>
          </a:p>
          <a:p>
            <a:pPr marL="1876425" indent="-366395">
              <a:lnSpc>
                <a:spcPct val="100000"/>
              </a:lnSpc>
              <a:spcBef>
                <a:spcPts val="2090"/>
              </a:spcBef>
              <a:buChar char="•"/>
              <a:tabLst>
                <a:tab pos="1876425" algn="l"/>
              </a:tabLst>
            </a:pP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Labortests</a:t>
            </a:r>
            <a:endParaRPr sz="2450">
              <a:latin typeface="Verdana"/>
              <a:cs typeface="Verdana"/>
            </a:endParaRPr>
          </a:p>
          <a:p>
            <a:pPr marL="1876425" indent="-366395">
              <a:lnSpc>
                <a:spcPct val="100000"/>
              </a:lnSpc>
              <a:spcBef>
                <a:spcPts val="2085"/>
              </a:spcBef>
              <a:buChar char="•"/>
              <a:tabLst>
                <a:tab pos="1876425" algn="l"/>
              </a:tabLst>
            </a:pP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Umfragen</a:t>
            </a:r>
            <a:endParaRPr sz="2450">
              <a:latin typeface="Verdana"/>
              <a:cs typeface="Verdana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1602045" y="7250840"/>
            <a:ext cx="356235" cy="106045"/>
            <a:chOff x="1602045" y="7250840"/>
            <a:chExt cx="356235" cy="106045"/>
          </a:xfrm>
        </p:grpSpPr>
        <p:sp>
          <p:nvSpPr>
            <p:cNvPr id="14" name="object 14" descr=""/>
            <p:cNvSpPr/>
            <p:nvPr/>
          </p:nvSpPr>
          <p:spPr>
            <a:xfrm>
              <a:off x="1602045" y="7303770"/>
              <a:ext cx="268605" cy="0"/>
            </a:xfrm>
            <a:custGeom>
              <a:avLst/>
              <a:gdLst/>
              <a:ahLst/>
              <a:cxnLst/>
              <a:rect l="l" t="t" r="r" b="b"/>
              <a:pathLst>
                <a:path w="268605" h="0">
                  <a:moveTo>
                    <a:pt x="0" y="0"/>
                  </a:moveTo>
                  <a:lnTo>
                    <a:pt x="268190" y="0"/>
                  </a:lnTo>
                </a:path>
              </a:pathLst>
            </a:custGeom>
            <a:ln w="31412">
              <a:solidFill>
                <a:srgbClr val="0546A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812635" y="7250840"/>
              <a:ext cx="145415" cy="106045"/>
            </a:xfrm>
            <a:custGeom>
              <a:avLst/>
              <a:gdLst/>
              <a:ahLst/>
              <a:cxnLst/>
              <a:rect l="l" t="t" r="r" b="b"/>
              <a:pathLst>
                <a:path w="145414" h="106045">
                  <a:moveTo>
                    <a:pt x="0" y="0"/>
                  </a:moveTo>
                  <a:lnTo>
                    <a:pt x="0" y="105860"/>
                  </a:lnTo>
                  <a:lnTo>
                    <a:pt x="145419" y="529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46A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2175610" y="7029870"/>
            <a:ext cx="6887209" cy="104140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Wo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begegnen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Ihnen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Ihrem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Alltag?</a:t>
            </a:r>
            <a:endParaRPr sz="24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09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Was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sind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das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für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Daten?</a:t>
            </a:r>
            <a:endParaRPr sz="2450">
              <a:latin typeface="Verdana"/>
              <a:cs typeface="Verdana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1602045" y="7889564"/>
            <a:ext cx="356235" cy="106045"/>
            <a:chOff x="1602045" y="7889564"/>
            <a:chExt cx="356235" cy="106045"/>
          </a:xfrm>
        </p:grpSpPr>
        <p:sp>
          <p:nvSpPr>
            <p:cNvPr id="18" name="object 18" descr=""/>
            <p:cNvSpPr/>
            <p:nvPr/>
          </p:nvSpPr>
          <p:spPr>
            <a:xfrm>
              <a:off x="1602045" y="7942494"/>
              <a:ext cx="268605" cy="0"/>
            </a:xfrm>
            <a:custGeom>
              <a:avLst/>
              <a:gdLst/>
              <a:ahLst/>
              <a:cxnLst/>
              <a:rect l="l" t="t" r="r" b="b"/>
              <a:pathLst>
                <a:path w="268605" h="0">
                  <a:moveTo>
                    <a:pt x="0" y="0"/>
                  </a:moveTo>
                  <a:lnTo>
                    <a:pt x="268190" y="0"/>
                  </a:lnTo>
                </a:path>
              </a:pathLst>
            </a:custGeom>
            <a:ln w="31412">
              <a:solidFill>
                <a:srgbClr val="0546A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812635" y="7889564"/>
              <a:ext cx="145415" cy="106045"/>
            </a:xfrm>
            <a:custGeom>
              <a:avLst/>
              <a:gdLst/>
              <a:ahLst/>
              <a:cxnLst/>
              <a:rect l="l" t="t" r="r" b="b"/>
              <a:pathLst>
                <a:path w="145414" h="106045">
                  <a:moveTo>
                    <a:pt x="0" y="0"/>
                  </a:moveTo>
                  <a:lnTo>
                    <a:pt x="0" y="105860"/>
                  </a:lnTo>
                  <a:lnTo>
                    <a:pt x="145419" y="529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46A2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0" name="object 2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517882" y="3476333"/>
            <a:ext cx="3769518" cy="3853285"/>
          </a:xfrm>
          <a:prstGeom prst="rect">
            <a:avLst/>
          </a:prstGeom>
        </p:spPr>
      </p:pic>
      <p:sp>
        <p:nvSpPr>
          <p:cNvPr id="21" name="object 21" descr=""/>
          <p:cNvSpPr txBox="1"/>
          <p:nvPr/>
        </p:nvSpPr>
        <p:spPr>
          <a:xfrm>
            <a:off x="14248646" y="7406832"/>
            <a:ext cx="418401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(Image</a:t>
            </a:r>
            <a:r>
              <a:rPr dirty="0" sz="1900" spc="-1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by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45" i="1">
                <a:solidFill>
                  <a:srgbClr val="0546A2"/>
                </a:solidFill>
                <a:latin typeface="Verdana"/>
                <a:cs typeface="Verdana"/>
              </a:rPr>
              <a:t>macrovector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on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Freepik)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22" name="object 22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70701" y="307468"/>
            <a:ext cx="105219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Name(n)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054842" y="305461"/>
            <a:ext cx="17208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5">
                <a:solidFill>
                  <a:srgbClr val="0546A2"/>
                </a:solidFill>
                <a:latin typeface="Verdana"/>
                <a:cs typeface="Verdana"/>
              </a:rPr>
              <a:t>9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707635" y="307468"/>
            <a:ext cx="80010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Datum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0110" y="307468"/>
            <a:ext cx="1492250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-10">
                <a:solidFill>
                  <a:srgbClr val="0546A2"/>
                </a:solidFill>
                <a:latin typeface="Verdana"/>
                <a:cs typeface="Verdana"/>
              </a:rPr>
              <a:t>Projektname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501" y="305218"/>
            <a:ext cx="1503898" cy="4187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9577" y="221462"/>
            <a:ext cx="1507805" cy="607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317799" y="219891"/>
            <a:ext cx="1033144" cy="608965"/>
            <a:chOff x="2317799" y="219891"/>
            <a:chExt cx="1033144" cy="608965"/>
          </a:xfrm>
        </p:grpSpPr>
        <p:sp>
          <p:nvSpPr>
            <p:cNvPr id="9" name="object 9" descr=""/>
            <p:cNvSpPr/>
            <p:nvPr/>
          </p:nvSpPr>
          <p:spPr>
            <a:xfrm>
              <a:off x="2317799" y="219891"/>
              <a:ext cx="1033144" cy="608965"/>
            </a:xfrm>
            <a:custGeom>
              <a:avLst/>
              <a:gdLst/>
              <a:ahLst/>
              <a:cxnLst/>
              <a:rect l="l" t="t" r="r" b="b"/>
              <a:pathLst>
                <a:path w="1033145" h="608965">
                  <a:moveTo>
                    <a:pt x="1032547" y="608804"/>
                  </a:moveTo>
                  <a:lnTo>
                    <a:pt x="0" y="608804"/>
                  </a:lnTo>
                  <a:lnTo>
                    <a:pt x="0" y="0"/>
                  </a:lnTo>
                  <a:lnTo>
                    <a:pt x="1032547" y="0"/>
                  </a:lnTo>
                  <a:lnTo>
                    <a:pt x="1032547" y="608804"/>
                  </a:lnTo>
                  <a:close/>
                </a:path>
              </a:pathLst>
            </a:custGeom>
            <a:solidFill>
              <a:srgbClr val="FFD02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38416" y="321930"/>
              <a:ext cx="798195" cy="412115"/>
            </a:xfrm>
            <a:custGeom>
              <a:avLst/>
              <a:gdLst/>
              <a:ahLst/>
              <a:cxnLst/>
              <a:rect l="l" t="t" r="r" b="b"/>
              <a:pathLst>
                <a:path w="798194" h="412115">
                  <a:moveTo>
                    <a:pt x="397820" y="411518"/>
                  </a:moveTo>
                  <a:lnTo>
                    <a:pt x="347885" y="404781"/>
                  </a:lnTo>
                  <a:lnTo>
                    <a:pt x="303014" y="385768"/>
                  </a:lnTo>
                  <a:lnTo>
                    <a:pt x="265000" y="356278"/>
                  </a:lnTo>
                  <a:lnTo>
                    <a:pt x="235630" y="318108"/>
                  </a:lnTo>
                  <a:lnTo>
                    <a:pt x="216696" y="273057"/>
                  </a:lnTo>
                  <a:lnTo>
                    <a:pt x="209987" y="222924"/>
                  </a:lnTo>
                  <a:lnTo>
                    <a:pt x="213804" y="184907"/>
                  </a:lnTo>
                  <a:lnTo>
                    <a:pt x="224753" y="149496"/>
                  </a:lnTo>
                  <a:lnTo>
                    <a:pt x="242081" y="117452"/>
                  </a:lnTo>
                  <a:lnTo>
                    <a:pt x="265033" y="89537"/>
                  </a:lnTo>
                  <a:lnTo>
                    <a:pt x="256151" y="92733"/>
                  </a:lnTo>
                  <a:lnTo>
                    <a:pt x="198234" y="121094"/>
                  </a:lnTo>
                  <a:lnTo>
                    <a:pt x="148583" y="156122"/>
                  </a:lnTo>
                  <a:lnTo>
                    <a:pt x="105372" y="197260"/>
                  </a:lnTo>
                  <a:lnTo>
                    <a:pt x="78282" y="230393"/>
                  </a:lnTo>
                  <a:lnTo>
                    <a:pt x="0" y="230393"/>
                  </a:lnTo>
                  <a:lnTo>
                    <a:pt x="33495" y="179284"/>
                  </a:lnTo>
                  <a:lnTo>
                    <a:pt x="62891" y="145204"/>
                  </a:lnTo>
                  <a:lnTo>
                    <a:pt x="104168" y="106468"/>
                  </a:lnTo>
                  <a:lnTo>
                    <a:pt x="162345" y="64941"/>
                  </a:lnTo>
                  <a:lnTo>
                    <a:pt x="225308" y="33308"/>
                  </a:lnTo>
                  <a:lnTo>
                    <a:pt x="266746" y="18780"/>
                  </a:lnTo>
                  <a:lnTo>
                    <a:pt x="309576" y="8366"/>
                  </a:lnTo>
                  <a:lnTo>
                    <a:pt x="353648" y="2096"/>
                  </a:lnTo>
                  <a:lnTo>
                    <a:pt x="398812" y="0"/>
                  </a:lnTo>
                  <a:lnTo>
                    <a:pt x="443976" y="2096"/>
                  </a:lnTo>
                  <a:lnTo>
                    <a:pt x="488051" y="8366"/>
                  </a:lnTo>
                  <a:lnTo>
                    <a:pt x="530885" y="18780"/>
                  </a:lnTo>
                  <a:lnTo>
                    <a:pt x="572324" y="33308"/>
                  </a:lnTo>
                  <a:lnTo>
                    <a:pt x="635279" y="64941"/>
                  </a:lnTo>
                  <a:lnTo>
                    <a:pt x="693455" y="106468"/>
                  </a:lnTo>
                  <a:lnTo>
                    <a:pt x="734732" y="145204"/>
                  </a:lnTo>
                  <a:lnTo>
                    <a:pt x="764128" y="179284"/>
                  </a:lnTo>
                  <a:lnTo>
                    <a:pt x="788443" y="214308"/>
                  </a:lnTo>
                  <a:lnTo>
                    <a:pt x="797907" y="230887"/>
                  </a:lnTo>
                  <a:lnTo>
                    <a:pt x="788443" y="247474"/>
                  </a:lnTo>
                  <a:lnTo>
                    <a:pt x="764128" y="282491"/>
                  </a:lnTo>
                  <a:lnTo>
                    <a:pt x="734732" y="316570"/>
                  </a:lnTo>
                  <a:lnTo>
                    <a:pt x="693455" y="355306"/>
                  </a:lnTo>
                  <a:lnTo>
                    <a:pt x="657525" y="382514"/>
                  </a:lnTo>
                  <a:lnTo>
                    <a:pt x="619588" y="405889"/>
                  </a:lnTo>
                  <a:lnTo>
                    <a:pt x="619588" y="327769"/>
                  </a:lnTo>
                  <a:lnTo>
                    <a:pt x="627614" y="322148"/>
                  </a:lnTo>
                  <a:lnTo>
                    <a:pt x="635528" y="316315"/>
                  </a:lnTo>
                  <a:lnTo>
                    <a:pt x="674274" y="283103"/>
                  </a:lnTo>
                  <a:lnTo>
                    <a:pt x="708569" y="245574"/>
                  </a:lnTo>
                  <a:lnTo>
                    <a:pt x="719741" y="230937"/>
                  </a:lnTo>
                  <a:lnTo>
                    <a:pt x="708231" y="215895"/>
                  </a:lnTo>
                  <a:lnTo>
                    <a:pt x="672912" y="177384"/>
                  </a:lnTo>
                  <a:lnTo>
                    <a:pt x="624750" y="137581"/>
                  </a:lnTo>
                  <a:lnTo>
                    <a:pt x="573060" y="106714"/>
                  </a:lnTo>
                  <a:lnTo>
                    <a:pt x="529341" y="88316"/>
                  </a:lnTo>
                  <a:lnTo>
                    <a:pt x="552802" y="116371"/>
                  </a:lnTo>
                  <a:lnTo>
                    <a:pt x="570533" y="148681"/>
                  </a:lnTo>
                  <a:lnTo>
                    <a:pt x="581749" y="184461"/>
                  </a:lnTo>
                  <a:lnTo>
                    <a:pt x="585662" y="222924"/>
                  </a:lnTo>
                  <a:lnTo>
                    <a:pt x="578953" y="273057"/>
                  </a:lnTo>
                  <a:lnTo>
                    <a:pt x="560017" y="318108"/>
                  </a:lnTo>
                  <a:lnTo>
                    <a:pt x="530645" y="356278"/>
                  </a:lnTo>
                  <a:lnTo>
                    <a:pt x="492628" y="385768"/>
                  </a:lnTo>
                  <a:lnTo>
                    <a:pt x="447757" y="404781"/>
                  </a:lnTo>
                  <a:lnTo>
                    <a:pt x="397820" y="4115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78230" y="436430"/>
              <a:ext cx="318285" cy="14905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78378" y="1655627"/>
            <a:ext cx="12992735" cy="753554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12115165" algn="l"/>
              </a:tabLst>
            </a:pPr>
            <a:r>
              <a:rPr dirty="0" sz="6400" spc="-145" b="1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6400" spc="-37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20" b="1">
                <a:solidFill>
                  <a:srgbClr val="0546A2"/>
                </a:solidFill>
                <a:latin typeface="Verdana"/>
                <a:cs typeface="Verdana"/>
              </a:rPr>
              <a:t>Bedeutung</a:t>
            </a:r>
            <a:r>
              <a:rPr dirty="0" sz="6400" spc="-32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204" b="1">
                <a:solidFill>
                  <a:srgbClr val="0546A2"/>
                </a:solidFill>
                <a:latin typeface="Verdana"/>
                <a:cs typeface="Verdana"/>
              </a:rPr>
              <a:t>von</a:t>
            </a:r>
            <a:r>
              <a:rPr dirty="0" sz="6400" spc="-3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6400" spc="-10" b="1">
                <a:solidFill>
                  <a:srgbClr val="0546A2"/>
                </a:solidFill>
                <a:latin typeface="Verdana"/>
                <a:cs typeface="Verdana"/>
              </a:rPr>
              <a:t>Daten</a:t>
            </a:r>
            <a:r>
              <a:rPr dirty="0" sz="6400" b="1">
                <a:solidFill>
                  <a:srgbClr val="0546A2"/>
                </a:solidFill>
                <a:latin typeface="Verdana"/>
                <a:cs typeface="Verdana"/>
              </a:rPr>
              <a:t>	</a:t>
            </a:r>
            <a:r>
              <a:rPr dirty="0" sz="6400" spc="-50" b="1">
                <a:solidFill>
                  <a:srgbClr val="0546A2"/>
                </a:solidFill>
                <a:latin typeface="Verdana"/>
                <a:cs typeface="Verdana"/>
              </a:rPr>
              <a:t>I</a:t>
            </a:r>
            <a:endParaRPr sz="6400">
              <a:latin typeface="Verdana"/>
              <a:cs typeface="Verdana"/>
            </a:endParaRPr>
          </a:p>
          <a:p>
            <a:pPr marL="923290" marR="5080">
              <a:lnSpc>
                <a:spcPct val="100000"/>
              </a:lnSpc>
              <a:spcBef>
                <a:spcPts val="4920"/>
              </a:spcBef>
            </a:pPr>
            <a:r>
              <a:rPr dirty="0" sz="3300" spc="-25" b="1">
                <a:solidFill>
                  <a:srgbClr val="0546A2"/>
                </a:solidFill>
                <a:latin typeface="Verdana"/>
                <a:cs typeface="Verdana"/>
              </a:rPr>
              <a:t>Immer</a:t>
            </a:r>
            <a:r>
              <a:rPr dirty="0" sz="3300" spc="-2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35" b="1">
                <a:solidFill>
                  <a:srgbClr val="0546A2"/>
                </a:solidFill>
                <a:latin typeface="Verdana"/>
                <a:cs typeface="Verdana"/>
              </a:rPr>
              <a:t>häufiger</a:t>
            </a:r>
            <a:r>
              <a:rPr dirty="0" sz="3300" spc="-2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müssen</a:t>
            </a:r>
            <a:r>
              <a:rPr dirty="0" sz="3300" spc="-21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wir</a:t>
            </a:r>
            <a:r>
              <a:rPr dirty="0" sz="3300" spc="-2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45" b="1">
                <a:solidFill>
                  <a:srgbClr val="0546A2"/>
                </a:solidFill>
                <a:latin typeface="Verdana"/>
                <a:cs typeface="Verdana"/>
              </a:rPr>
              <a:t>Entscheidungen</a:t>
            </a:r>
            <a:r>
              <a:rPr dirty="0" sz="3300" spc="-21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treffen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3300" spc="-2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b="1">
                <a:solidFill>
                  <a:srgbClr val="0546A2"/>
                </a:solidFill>
                <a:latin typeface="Verdana"/>
                <a:cs typeface="Verdana"/>
              </a:rPr>
              <a:t>dabei</a:t>
            </a:r>
            <a:r>
              <a:rPr dirty="0" sz="3300" spc="-229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30" b="1">
                <a:solidFill>
                  <a:srgbClr val="0546A2"/>
                </a:solidFill>
                <a:latin typeface="Verdana"/>
                <a:cs typeface="Verdana"/>
              </a:rPr>
              <a:t>häufig</a:t>
            </a:r>
            <a:r>
              <a:rPr dirty="0" sz="3300" spc="-235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25" b="1">
                <a:solidFill>
                  <a:srgbClr val="0546A2"/>
                </a:solidFill>
                <a:latin typeface="Verdana"/>
                <a:cs typeface="Verdana"/>
              </a:rPr>
              <a:t>Risiken</a:t>
            </a:r>
            <a:r>
              <a:rPr dirty="0" sz="3300" spc="-240" b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3300" spc="-10" b="1">
                <a:solidFill>
                  <a:srgbClr val="0546A2"/>
                </a:solidFill>
                <a:latin typeface="Verdana"/>
                <a:cs typeface="Verdana"/>
              </a:rPr>
              <a:t>abwägen:</a:t>
            </a:r>
            <a:endParaRPr sz="3300">
              <a:latin typeface="Verdana"/>
              <a:cs typeface="Verdana"/>
            </a:endParaRPr>
          </a:p>
          <a:p>
            <a:pPr marL="1876425" indent="-366395">
              <a:lnSpc>
                <a:spcPct val="100000"/>
              </a:lnSpc>
              <a:spcBef>
                <a:spcPts val="1920"/>
              </a:spcBef>
              <a:buChar char="•"/>
              <a:tabLst>
                <a:tab pos="187642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Wetterberichte</a:t>
            </a:r>
            <a:r>
              <a:rPr dirty="0" sz="24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6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Regenwahrscheinlichkeiten</a:t>
            </a:r>
            <a:endParaRPr sz="2450">
              <a:latin typeface="Verdana"/>
              <a:cs typeface="Verdana"/>
            </a:endParaRPr>
          </a:p>
          <a:p>
            <a:pPr lvl="1" marL="2158365" indent="-281940">
              <a:lnSpc>
                <a:spcPct val="100000"/>
              </a:lnSpc>
              <a:spcBef>
                <a:spcPts val="2085"/>
              </a:spcBef>
              <a:buChar char="-"/>
              <a:tabLst>
                <a:tab pos="215836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 planen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einen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Ausflug: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Museum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oder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Wald?</a:t>
            </a:r>
            <a:endParaRPr sz="2450">
              <a:latin typeface="Verdana"/>
              <a:cs typeface="Verdana"/>
            </a:endParaRPr>
          </a:p>
          <a:p>
            <a:pPr lvl="1" marL="2158365" indent="-281940">
              <a:lnSpc>
                <a:spcPct val="100000"/>
              </a:lnSpc>
              <a:spcBef>
                <a:spcPts val="2090"/>
              </a:spcBef>
              <a:buChar char="-"/>
              <a:tabLst>
                <a:tab pos="215836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prüfen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Regen-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1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Sonnenwahrscheinlichkeit</a:t>
            </a:r>
            <a:endParaRPr sz="2450">
              <a:latin typeface="Verdana"/>
              <a:cs typeface="Verdana"/>
            </a:endParaRPr>
          </a:p>
          <a:p>
            <a:pPr lvl="1" marL="2158365" indent="-281940">
              <a:lnSpc>
                <a:spcPct val="100000"/>
              </a:lnSpc>
              <a:spcBef>
                <a:spcPts val="2090"/>
              </a:spcBef>
              <a:buChar char="-"/>
              <a:tabLst>
                <a:tab pos="215836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Aber:</a:t>
            </a:r>
            <a:r>
              <a:rPr dirty="0" sz="2450" spc="-7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Verstehen</a:t>
            </a:r>
            <a:r>
              <a:rPr dirty="0" sz="24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Sie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diese</a:t>
            </a:r>
            <a:r>
              <a:rPr dirty="0" sz="2450" spc="-5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Wahrscheinlichkeiten</a:t>
            </a:r>
            <a:r>
              <a:rPr dirty="0" sz="2450" spc="-5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richtig?</a:t>
            </a:r>
            <a:endParaRPr sz="2450">
              <a:latin typeface="Verdana"/>
              <a:cs typeface="Verdana"/>
            </a:endParaRPr>
          </a:p>
          <a:p>
            <a:pPr algn="ctr" marR="1899920">
              <a:lnSpc>
                <a:spcPct val="100000"/>
              </a:lnSpc>
              <a:spcBef>
                <a:spcPts val="605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Was</a:t>
            </a:r>
            <a:r>
              <a:rPr dirty="0" sz="2450" spc="-3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meint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80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%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Regenwahrscheinlichkeit?</a:t>
            </a:r>
            <a:endParaRPr sz="2450">
              <a:latin typeface="Verdana"/>
              <a:cs typeface="Verdana"/>
            </a:endParaRPr>
          </a:p>
          <a:p>
            <a:pPr marL="1876425" indent="-366395">
              <a:lnSpc>
                <a:spcPct val="100000"/>
              </a:lnSpc>
              <a:spcBef>
                <a:spcPts val="2085"/>
              </a:spcBef>
              <a:buChar char="•"/>
              <a:tabLst>
                <a:tab pos="1876425" algn="l"/>
              </a:tabLst>
            </a:pP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Corona-Pandemie</a:t>
            </a:r>
            <a:endParaRPr sz="2450">
              <a:latin typeface="Verdana"/>
              <a:cs typeface="Verdana"/>
            </a:endParaRPr>
          </a:p>
          <a:p>
            <a:pPr lvl="1" marL="2158365" indent="-281940">
              <a:lnSpc>
                <a:spcPct val="100000"/>
              </a:lnSpc>
              <a:spcBef>
                <a:spcPts val="2090"/>
              </a:spcBef>
              <a:buChar char="-"/>
              <a:tabLst>
                <a:tab pos="2158365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Bericht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Neuinfektionen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und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der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Reproduktionszahl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50" b="1">
                <a:solidFill>
                  <a:srgbClr val="0546A2"/>
                </a:solidFill>
                <a:latin typeface="Verdana"/>
                <a:cs typeface="Verdana"/>
              </a:rPr>
              <a:t>R</a:t>
            </a:r>
            <a:endParaRPr sz="2450">
              <a:latin typeface="Verdana"/>
              <a:cs typeface="Verdana"/>
            </a:endParaRPr>
          </a:p>
          <a:p>
            <a:pPr lvl="1" marL="2157730" indent="-281940">
              <a:lnSpc>
                <a:spcPct val="100000"/>
              </a:lnSpc>
              <a:spcBef>
                <a:spcPts val="2090"/>
              </a:spcBef>
              <a:buChar char="-"/>
              <a:tabLst>
                <a:tab pos="2157730" algn="l"/>
              </a:tabLst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Aber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was bedeuten</a:t>
            </a:r>
            <a:r>
              <a:rPr dirty="0" sz="2450" spc="-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diese</a:t>
            </a:r>
            <a:r>
              <a:rPr dirty="0" sz="2450" spc="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Zahlen?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542091" y="9426864"/>
            <a:ext cx="12831445" cy="4025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-</a:t>
            </a:r>
            <a:r>
              <a:rPr dirty="0" sz="2450" spc="19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Entscheidung: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Wieder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Maske</a:t>
            </a:r>
            <a:r>
              <a:rPr dirty="0" sz="2450" spc="-2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in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öffentlichen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Verkehrsmitteln</a:t>
            </a:r>
            <a:r>
              <a:rPr dirty="0" sz="2450" spc="-30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tragen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>
                <a:solidFill>
                  <a:srgbClr val="0546A2"/>
                </a:solidFill>
                <a:latin typeface="Verdana"/>
                <a:cs typeface="Verdana"/>
              </a:rPr>
              <a:t>oder</a:t>
            </a:r>
            <a:r>
              <a:rPr dirty="0" sz="2450" spc="-25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2450" spc="-10">
                <a:solidFill>
                  <a:srgbClr val="0546A2"/>
                </a:solidFill>
                <a:latin typeface="Verdana"/>
                <a:cs typeface="Verdana"/>
              </a:rPr>
              <a:t>nicht?</a:t>
            </a:r>
            <a:endParaRPr sz="2450">
              <a:latin typeface="Verdana"/>
              <a:cs typeface="Verdana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512647" y="3455392"/>
            <a:ext cx="3769518" cy="3853285"/>
          </a:xfrm>
          <a:prstGeom prst="rect">
            <a:avLst/>
          </a:prstGeom>
        </p:spPr>
      </p:pic>
      <p:sp>
        <p:nvSpPr>
          <p:cNvPr id="15" name="object 15" descr=""/>
          <p:cNvSpPr txBox="1"/>
          <p:nvPr/>
        </p:nvSpPr>
        <p:spPr>
          <a:xfrm>
            <a:off x="14248646" y="7385890"/>
            <a:ext cx="418401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spc="-40" i="1">
                <a:solidFill>
                  <a:srgbClr val="0546A2"/>
                </a:solidFill>
                <a:latin typeface="Verdana"/>
                <a:cs typeface="Verdana"/>
              </a:rPr>
              <a:t>(Image</a:t>
            </a:r>
            <a:r>
              <a:rPr dirty="0" sz="1900" spc="-130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by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45" i="1">
                <a:solidFill>
                  <a:srgbClr val="0546A2"/>
                </a:solidFill>
                <a:latin typeface="Verdana"/>
                <a:cs typeface="Verdana"/>
              </a:rPr>
              <a:t>macrovector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i="1">
                <a:solidFill>
                  <a:srgbClr val="0546A2"/>
                </a:solidFill>
                <a:latin typeface="Verdana"/>
                <a:cs typeface="Verdana"/>
              </a:rPr>
              <a:t>on</a:t>
            </a:r>
            <a:r>
              <a:rPr dirty="0" sz="1900" spc="-125" i="1">
                <a:solidFill>
                  <a:srgbClr val="0546A2"/>
                </a:solidFill>
                <a:latin typeface="Verdana"/>
                <a:cs typeface="Verdana"/>
              </a:rPr>
              <a:t> </a:t>
            </a:r>
            <a:r>
              <a:rPr dirty="0" sz="1900" spc="-10" i="1">
                <a:solidFill>
                  <a:srgbClr val="0546A2"/>
                </a:solidFill>
                <a:latin typeface="Verdana"/>
                <a:cs typeface="Verdana"/>
              </a:rPr>
              <a:t>Freepik)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18449697" y="284485"/>
            <a:ext cx="1277620" cy="440055"/>
          </a:xfrm>
          <a:custGeom>
            <a:avLst/>
            <a:gdLst/>
            <a:ahLst/>
            <a:cxnLst/>
            <a:rect l="l" t="t" r="r" b="b"/>
            <a:pathLst>
              <a:path w="1277619" h="440055">
                <a:moveTo>
                  <a:pt x="1041717" y="219735"/>
                </a:moveTo>
                <a:lnTo>
                  <a:pt x="816952" y="89966"/>
                </a:lnTo>
                <a:lnTo>
                  <a:pt x="813841" y="95377"/>
                </a:lnTo>
                <a:lnTo>
                  <a:pt x="1023810" y="216611"/>
                </a:lnTo>
                <a:lnTo>
                  <a:pt x="235724" y="216611"/>
                </a:lnTo>
                <a:lnTo>
                  <a:pt x="235724" y="222859"/>
                </a:lnTo>
                <a:lnTo>
                  <a:pt x="1023810" y="222859"/>
                </a:lnTo>
                <a:lnTo>
                  <a:pt x="813841" y="344106"/>
                </a:lnTo>
                <a:lnTo>
                  <a:pt x="816952" y="349504"/>
                </a:lnTo>
                <a:lnTo>
                  <a:pt x="1041717" y="219735"/>
                </a:lnTo>
                <a:close/>
              </a:path>
              <a:path w="1277619" h="440055">
                <a:moveTo>
                  <a:pt x="1277454" y="219735"/>
                </a:moveTo>
                <a:lnTo>
                  <a:pt x="1272984" y="175501"/>
                </a:lnTo>
                <a:lnTo>
                  <a:pt x="1271193" y="169748"/>
                </a:lnTo>
                <a:lnTo>
                  <a:pt x="1271193" y="219735"/>
                </a:lnTo>
                <a:lnTo>
                  <a:pt x="1265555" y="268630"/>
                </a:lnTo>
                <a:lnTo>
                  <a:pt x="1249464" y="313537"/>
                </a:lnTo>
                <a:lnTo>
                  <a:pt x="1224241" y="353187"/>
                </a:lnTo>
                <a:lnTo>
                  <a:pt x="1191158" y="386270"/>
                </a:lnTo>
                <a:lnTo>
                  <a:pt x="1151521" y="411492"/>
                </a:lnTo>
                <a:lnTo>
                  <a:pt x="1106614" y="427583"/>
                </a:lnTo>
                <a:lnTo>
                  <a:pt x="1057732" y="433235"/>
                </a:lnTo>
                <a:lnTo>
                  <a:pt x="219722" y="433235"/>
                </a:lnTo>
                <a:lnTo>
                  <a:pt x="170827" y="427583"/>
                </a:lnTo>
                <a:lnTo>
                  <a:pt x="125920" y="411492"/>
                </a:lnTo>
                <a:lnTo>
                  <a:pt x="86283" y="386270"/>
                </a:lnTo>
                <a:lnTo>
                  <a:pt x="53200" y="353187"/>
                </a:lnTo>
                <a:lnTo>
                  <a:pt x="27978" y="313537"/>
                </a:lnTo>
                <a:lnTo>
                  <a:pt x="11887" y="268630"/>
                </a:lnTo>
                <a:lnTo>
                  <a:pt x="6248" y="219735"/>
                </a:lnTo>
                <a:lnTo>
                  <a:pt x="11887" y="170840"/>
                </a:lnTo>
                <a:lnTo>
                  <a:pt x="27978" y="125933"/>
                </a:lnTo>
                <a:lnTo>
                  <a:pt x="53200" y="86283"/>
                </a:lnTo>
                <a:lnTo>
                  <a:pt x="86283" y="53213"/>
                </a:lnTo>
                <a:lnTo>
                  <a:pt x="125920" y="27978"/>
                </a:lnTo>
                <a:lnTo>
                  <a:pt x="170827" y="11899"/>
                </a:lnTo>
                <a:lnTo>
                  <a:pt x="219722" y="6248"/>
                </a:lnTo>
                <a:lnTo>
                  <a:pt x="1057732" y="6248"/>
                </a:lnTo>
                <a:lnTo>
                  <a:pt x="1106614" y="11899"/>
                </a:lnTo>
                <a:lnTo>
                  <a:pt x="1151521" y="27978"/>
                </a:lnTo>
                <a:lnTo>
                  <a:pt x="1191158" y="53213"/>
                </a:lnTo>
                <a:lnTo>
                  <a:pt x="1224241" y="86283"/>
                </a:lnTo>
                <a:lnTo>
                  <a:pt x="1249464" y="125933"/>
                </a:lnTo>
                <a:lnTo>
                  <a:pt x="1265555" y="170840"/>
                </a:lnTo>
                <a:lnTo>
                  <a:pt x="1271193" y="219735"/>
                </a:lnTo>
                <a:lnTo>
                  <a:pt x="1271193" y="169748"/>
                </a:lnTo>
                <a:lnTo>
                  <a:pt x="1239875" y="96964"/>
                </a:lnTo>
                <a:lnTo>
                  <a:pt x="1213015" y="64427"/>
                </a:lnTo>
                <a:lnTo>
                  <a:pt x="1180490" y="37579"/>
                </a:lnTo>
                <a:lnTo>
                  <a:pt x="1143165" y="17297"/>
                </a:lnTo>
                <a:lnTo>
                  <a:pt x="1101953" y="4470"/>
                </a:lnTo>
                <a:lnTo>
                  <a:pt x="1057732" y="0"/>
                </a:lnTo>
                <a:lnTo>
                  <a:pt x="219722" y="0"/>
                </a:lnTo>
                <a:lnTo>
                  <a:pt x="175501" y="4470"/>
                </a:lnTo>
                <a:lnTo>
                  <a:pt x="134277" y="17297"/>
                </a:lnTo>
                <a:lnTo>
                  <a:pt x="96964" y="37579"/>
                </a:lnTo>
                <a:lnTo>
                  <a:pt x="64427" y="64427"/>
                </a:lnTo>
                <a:lnTo>
                  <a:pt x="37579" y="96964"/>
                </a:lnTo>
                <a:lnTo>
                  <a:pt x="17297" y="134289"/>
                </a:lnTo>
                <a:lnTo>
                  <a:pt x="4470" y="175514"/>
                </a:lnTo>
                <a:lnTo>
                  <a:pt x="0" y="219735"/>
                </a:lnTo>
                <a:lnTo>
                  <a:pt x="4470" y="263969"/>
                </a:lnTo>
                <a:lnTo>
                  <a:pt x="17297" y="305193"/>
                </a:lnTo>
                <a:lnTo>
                  <a:pt x="37579" y="342506"/>
                </a:lnTo>
                <a:lnTo>
                  <a:pt x="64427" y="375043"/>
                </a:lnTo>
                <a:lnTo>
                  <a:pt x="96964" y="401891"/>
                </a:lnTo>
                <a:lnTo>
                  <a:pt x="134277" y="422173"/>
                </a:lnTo>
                <a:lnTo>
                  <a:pt x="175501" y="435000"/>
                </a:lnTo>
                <a:lnTo>
                  <a:pt x="219722" y="439470"/>
                </a:lnTo>
                <a:lnTo>
                  <a:pt x="1057732" y="439470"/>
                </a:lnTo>
                <a:lnTo>
                  <a:pt x="1101953" y="435000"/>
                </a:lnTo>
                <a:lnTo>
                  <a:pt x="1143165" y="422173"/>
                </a:lnTo>
                <a:lnTo>
                  <a:pt x="1180490" y="401891"/>
                </a:lnTo>
                <a:lnTo>
                  <a:pt x="1213015" y="375043"/>
                </a:lnTo>
                <a:lnTo>
                  <a:pt x="1239875" y="342506"/>
                </a:lnTo>
                <a:lnTo>
                  <a:pt x="1260157" y="305181"/>
                </a:lnTo>
                <a:lnTo>
                  <a:pt x="1272984" y="263956"/>
                </a:lnTo>
                <a:lnTo>
                  <a:pt x="1277454" y="219735"/>
                </a:lnTo>
                <a:close/>
              </a:path>
            </a:pathLst>
          </a:custGeom>
          <a:solidFill>
            <a:srgbClr val="0546A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546A2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23ACDC05E565F4C8F47C961482C71CA" ma:contentTypeVersion="9" ma:contentTypeDescription="Ein neues Dokument erstellen." ma:contentTypeScope="" ma:versionID="860ed37c62e8d6eadd31dac704a90d9e">
  <xsd:schema xmlns:xsd="http://www.w3.org/2001/XMLSchema" xmlns:xs="http://www.w3.org/2001/XMLSchema" xmlns:p="http://schemas.microsoft.com/office/2006/metadata/properties" xmlns:ns2="f797c95c-2212-4c90-8706-2e418d196dd0" xmlns:ns3="e5a70286-7061-4f3d-984d-ae749659fa9f" targetNamespace="http://schemas.microsoft.com/office/2006/metadata/properties" ma:root="true" ma:fieldsID="08adefe70c67b2f8f3579d73644cf556" ns2:_="" ns3:_="">
    <xsd:import namespace="f797c95c-2212-4c90-8706-2e418d196dd0"/>
    <xsd:import namespace="e5a70286-7061-4f3d-984d-ae749659fa9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7c95c-2212-4c90-8706-2e418d196d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a70286-7061-4f3d-984d-ae749659fa9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5280162-73A4-40B5-809E-F815B96EBA1B}"/>
</file>

<file path=customXml/itemProps2.xml><?xml version="1.0" encoding="utf-8"?>
<ds:datastoreItem xmlns:ds="http://schemas.openxmlformats.org/officeDocument/2006/customXml" ds:itemID="{F430728B-4949-444B-A3E0-45319EAFD05E}"/>
</file>

<file path=customXml/itemProps3.xml><?xml version="1.0" encoding="utf-8"?>
<ds:datastoreItem xmlns:ds="http://schemas.openxmlformats.org/officeDocument/2006/customXml" ds:itemID="{18E1FB9E-7C3A-45CD-AAA8-71C281027FE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2024-02-20T11:27:06Z</dcterms:created>
  <dcterms:modified xsi:type="dcterms:W3CDTF">2024-02-20T11:27:06Z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2024-02-20T00:00:00Z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2024-02-20T00:00:00Z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0x010100423ACDC05E565F4C8F47C961482C71CA</vt:lpwstr>
  </property>
</Properties>
</file>